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9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0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numCol="1" spcCol="38100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61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>
              <a:buChar char="•"/>
            </a:lvl1pPr>
            <a:lvl2pPr>
              <a:buChar char="•"/>
            </a:lvl2pPr>
            <a:lvl3pPr>
              <a:buChar char="•"/>
            </a:lvl3pPr>
            <a:lvl4pPr>
              <a:buChar char="•"/>
            </a:lvl4pPr>
            <a:lvl5pPr>
              <a:buChar char="•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5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5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9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-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-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-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-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-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-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-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-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-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hyperlink" Target="https://solx.zksync.io/" TargetMode="External"/><Relationship Id="rId4" Type="http://schemas.openxmlformats.org/officeDocument/2006/relationships/hyperlink" Target="https://zksync.mirror.xyz/" TargetMode="External"/><Relationship Id="rId5" Type="http://schemas.openxmlformats.org/officeDocument/2006/relationships/image" Target="../media/image1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hyperlink" Target="https://github.com/paritytech/revive" TargetMode="Externa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63259" y="8864158"/>
            <a:ext cx="8705265" cy="4838895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18 NOVEMBER 2025"/>
          <p:cNvSpPr txBox="1"/>
          <p:nvPr/>
        </p:nvSpPr>
        <p:spPr>
          <a:xfrm>
            <a:off x="1238234" y="1177910"/>
            <a:ext cx="45106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D1D1FA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18 NOVEMBER 2025</a:t>
            </a:r>
          </a:p>
        </p:txBody>
      </p:sp>
      <p:sp>
        <p:nvSpPr>
          <p:cNvPr id="173" name="{ solx }"/>
          <p:cNvSpPr txBox="1"/>
          <p:nvPr/>
        </p:nvSpPr>
        <p:spPr>
          <a:xfrm>
            <a:off x="1522393" y="5638734"/>
            <a:ext cx="5967413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9600">
                <a:solidFill>
                  <a:srgbClr val="D1D1FA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{ solx }</a:t>
            </a:r>
          </a:p>
        </p:txBody>
      </p:sp>
      <p:sp>
        <p:nvSpPr>
          <p:cNvPr id="174" name="An LLVM-based Solidity Toolchain"/>
          <p:cNvSpPr txBox="1"/>
          <p:nvPr/>
        </p:nvSpPr>
        <p:spPr>
          <a:xfrm>
            <a:off x="1529924" y="7268833"/>
            <a:ext cx="939607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1D1FA"/>
                </a:solidFill>
              </a:defRPr>
            </a:lvl1pPr>
          </a:lstStyle>
          <a:p>
            <a:pPr/>
            <a:r>
              <a:t>An LLVM-based Solidity Toolchain</a:t>
            </a:r>
          </a:p>
        </p:txBody>
      </p:sp>
      <p:pic>
        <p:nvPicPr>
          <p:cNvPr id="175" name="Image 0" descr="Image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56823" y="1325007"/>
            <a:ext cx="3322937" cy="3808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3" name="Table 1"/>
          <p:cNvGraphicFramePr/>
          <p:nvPr/>
        </p:nvGraphicFramePr>
        <p:xfrm>
          <a:off x="1954633" y="3173136"/>
          <a:ext cx="20474734" cy="736972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4488502"/>
                <a:gridCol w="9206243"/>
                <a:gridCol w="6779987"/>
              </a:tblGrid>
              <a:tr h="184243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Scope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/>
                      </a:pPr>
                      <a:r>
                        <a:rPr b="1" sz="3600">
                          <a:solidFill>
                            <a:srgbClr val="D1D1FA"/>
                          </a:solidFill>
                        </a:rPr>
                        <a:t>EVM Back End in LLVM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/>
                      </a:pPr>
                      <a:r>
                        <a:rPr b="1" sz="3600">
                          <a:solidFill>
                            <a:srgbClr val="D1D1FA"/>
                          </a:solidFill>
                        </a:rPr>
                        <a:t>MLIR Codegen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84243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Timeframe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solidFill>
                            <a:srgbClr val="D1D1FA"/>
                          </a:solidFill>
                        </a:rPr>
                        <a:t>~18 months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solidFill>
                            <a:srgbClr val="D1D1FA"/>
                          </a:solidFill>
                        </a:rPr>
                        <a:t>? months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84243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Headcount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solidFill>
                            <a:srgbClr val="D1D1FA"/>
                          </a:solidFill>
                        </a:rPr>
                        <a:t>1 LLVM Engineer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solidFill>
                            <a:srgbClr val="D1D1FA"/>
                          </a:solidFill>
                        </a:rPr>
                        <a:t>1 Front-End Engineer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84243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Baseline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solidFill>
                            <a:srgbClr val="D1D1FA"/>
                          </a:solidFill>
                        </a:rPr>
                        <a:t>LLVM-based compiler for ZKsync VM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solidFill>
                            <a:srgbClr val="D1D1FA"/>
                          </a:solidFill>
                        </a:rPr>
                        <a:t>Solidity AST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54" name="Phase 3 - EVM"/>
          <p:cNvSpPr txBox="1"/>
          <p:nvPr/>
        </p:nvSpPr>
        <p:spPr>
          <a:xfrm>
            <a:off x="9671608" y="878690"/>
            <a:ext cx="5040784" cy="95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Phase 3 - EVM</a:t>
            </a:r>
          </a:p>
        </p:txBody>
      </p:sp>
      <p:sp>
        <p:nvSpPr>
          <p:cNvPr id="455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6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7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8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9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0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1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2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463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464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465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466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467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468" name="Arrow"/>
          <p:cNvSpPr/>
          <p:nvPr/>
        </p:nvSpPr>
        <p:spPr>
          <a:xfrm rot="16200000">
            <a:off x="11912576" y="11690724"/>
            <a:ext cx="312344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9" name="May"/>
          <p:cNvSpPr txBox="1"/>
          <p:nvPr/>
        </p:nvSpPr>
        <p:spPr>
          <a:xfrm rot="18900000">
            <a:off x="11822715" y="11942270"/>
            <a:ext cx="542866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May</a:t>
            </a:r>
          </a:p>
        </p:txBody>
      </p:sp>
      <p:grpSp>
        <p:nvGrpSpPr>
          <p:cNvPr id="478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470" name="Image 1" descr="Image 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1" name="Image 2" descr="Imag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2" name="Image 3" descr="Imag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3" name="Image 4" descr="Imag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4" name="Image 5" descr="Imag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5" name="Image 6" descr="Image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6" name="Image 7" descr="Imag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7" name="Image 8" descr="Imag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9" name="Goal • Problem • Solution • Result"/>
          <p:cNvSpPr txBox="1"/>
          <p:nvPr/>
        </p:nvSpPr>
        <p:spPr>
          <a:xfrm>
            <a:off x="2958883" y="2040654"/>
            <a:ext cx="18466234" cy="60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rPr b="1" u="sng"/>
              <a:t>Goal</a:t>
            </a:r>
            <a:r>
              <a:t> • Problem • Solution • 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82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3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4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5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6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7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8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489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490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491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492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493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494" name="Arrow"/>
          <p:cNvSpPr/>
          <p:nvPr/>
        </p:nvSpPr>
        <p:spPr>
          <a:xfrm rot="16200000">
            <a:off x="11912576" y="11690724"/>
            <a:ext cx="312344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5" name="May"/>
          <p:cNvSpPr txBox="1"/>
          <p:nvPr/>
        </p:nvSpPr>
        <p:spPr>
          <a:xfrm rot="18900000">
            <a:off x="11822715" y="11942270"/>
            <a:ext cx="542866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May</a:t>
            </a:r>
          </a:p>
        </p:txBody>
      </p:sp>
      <p:sp>
        <p:nvSpPr>
          <p:cNvPr id="496" name="Phase 3 - EVM"/>
          <p:cNvSpPr txBox="1"/>
          <p:nvPr/>
        </p:nvSpPr>
        <p:spPr>
          <a:xfrm>
            <a:off x="9671608" y="878690"/>
            <a:ext cx="5040784" cy="95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Phase 3 - EVM</a:t>
            </a:r>
          </a:p>
        </p:txBody>
      </p:sp>
      <p:sp>
        <p:nvSpPr>
          <p:cNvPr id="497" name="No EVM?"/>
          <p:cNvSpPr txBox="1"/>
          <p:nvPr/>
        </p:nvSpPr>
        <p:spPr>
          <a:xfrm>
            <a:off x="10847679" y="6817513"/>
            <a:ext cx="268803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1D1FA"/>
                </a:solidFill>
              </a:defRPr>
            </a:lvl1pPr>
          </a:lstStyle>
          <a:p>
            <a:pPr/>
            <a:r>
              <a:t>No EVM?</a:t>
            </a:r>
          </a:p>
        </p:txBody>
      </p:sp>
      <p:pic>
        <p:nvPicPr>
          <p:cNvPr id="498" name="Screenshot 2025-10-21 at 01.02.29.png" descr="Screenshot 2025-10-21 at 01.02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8600" y="4173144"/>
            <a:ext cx="5842000" cy="292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Screenshot 2025-10-21 at 01.03.33.png" descr="Screenshot 2025-10-21 at 01.03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03400" y="4027094"/>
            <a:ext cx="5956300" cy="3213101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SOLL"/>
          <p:cNvSpPr txBox="1"/>
          <p:nvPr/>
        </p:nvSpPr>
        <p:spPr>
          <a:xfrm>
            <a:off x="6134353" y="3000002"/>
            <a:ext cx="1707186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D1D1FA"/>
                </a:solidFill>
              </a:defRPr>
            </a:lvl1pPr>
          </a:lstStyle>
          <a:p>
            <a:pPr/>
            <a:r>
              <a:t>SOLL</a:t>
            </a:r>
          </a:p>
        </p:txBody>
      </p:sp>
      <p:sp>
        <p:nvSpPr>
          <p:cNvPr id="501" name="EVM LLVM"/>
          <p:cNvSpPr txBox="1"/>
          <p:nvPr/>
        </p:nvSpPr>
        <p:spPr>
          <a:xfrm>
            <a:off x="16085159" y="2998509"/>
            <a:ext cx="3219603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D1D1FA"/>
                </a:solidFill>
              </a:defRPr>
            </a:lvl1pPr>
          </a:lstStyle>
          <a:p>
            <a:pPr/>
            <a:r>
              <a:t>EVM LLVM</a:t>
            </a:r>
          </a:p>
        </p:txBody>
      </p:sp>
      <p:sp>
        <p:nvSpPr>
          <p:cNvPr id="502" name="2020"/>
          <p:cNvSpPr txBox="1"/>
          <p:nvPr/>
        </p:nvSpPr>
        <p:spPr>
          <a:xfrm>
            <a:off x="6384088" y="9742571"/>
            <a:ext cx="115102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D1D1FA"/>
                </a:solidFill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pPr/>
            <a:r>
              <a:t>2020</a:t>
            </a:r>
          </a:p>
        </p:txBody>
      </p:sp>
      <p:sp>
        <p:nvSpPr>
          <p:cNvPr id="503" name="2021"/>
          <p:cNvSpPr txBox="1"/>
          <p:nvPr/>
        </p:nvSpPr>
        <p:spPr>
          <a:xfrm>
            <a:off x="17052087" y="9742571"/>
            <a:ext cx="115102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D1D1FA"/>
                </a:solidFill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pPr/>
            <a:r>
              <a:t>2021</a:t>
            </a:r>
          </a:p>
        </p:txBody>
      </p:sp>
      <p:grpSp>
        <p:nvGrpSpPr>
          <p:cNvPr id="512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504" name="Image 1" descr="Image 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5" name="Image 2" descr="Image 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6" name="Image 3" descr="Image 3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Image 4" descr="Image 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8" name="Image 5" descr="Image 5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9" name="Image 6" descr="Image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0" name="Image 7" descr="Image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1" name="Image 8" descr="Image 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1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15584" y="7824790"/>
            <a:ext cx="2688032" cy="3283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283584" y="7824790"/>
            <a:ext cx="2688032" cy="3283964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Goal • Problem • Solution • Result"/>
          <p:cNvSpPr txBox="1"/>
          <p:nvPr/>
        </p:nvSpPr>
        <p:spPr>
          <a:xfrm>
            <a:off x="2958883" y="2040294"/>
            <a:ext cx="18466234" cy="603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t>Goal • </a:t>
            </a:r>
            <a:r>
              <a:rPr b="1" u="sng"/>
              <a:t>Problem</a:t>
            </a:r>
            <a:r>
              <a:t> • Solution • 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18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9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0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1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2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3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4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525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526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527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528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529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530" name="Arrow"/>
          <p:cNvSpPr/>
          <p:nvPr/>
        </p:nvSpPr>
        <p:spPr>
          <a:xfrm rot="16200000">
            <a:off x="11912576" y="11690724"/>
            <a:ext cx="312344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1" name="May"/>
          <p:cNvSpPr txBox="1"/>
          <p:nvPr/>
        </p:nvSpPr>
        <p:spPr>
          <a:xfrm rot="18900000">
            <a:off x="11822715" y="11942270"/>
            <a:ext cx="542866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May</a:t>
            </a:r>
          </a:p>
        </p:txBody>
      </p:sp>
      <p:sp>
        <p:nvSpPr>
          <p:cNvPr id="532" name="Phase 3 - EVM"/>
          <p:cNvSpPr txBox="1"/>
          <p:nvPr/>
        </p:nvSpPr>
        <p:spPr>
          <a:xfrm>
            <a:off x="9671608" y="878690"/>
            <a:ext cx="5040784" cy="95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Phase 3 - EVM</a:t>
            </a:r>
          </a:p>
        </p:txBody>
      </p:sp>
      <p:pic>
        <p:nvPicPr>
          <p:cNvPr id="533" name="Q_6Y_fOPqPAz-j9QF8ySv.png" descr="Q_6Y_fOPqPAz-j9QF8yS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3605" y="3158960"/>
            <a:ext cx="14161087" cy="79656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2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534" name="Image 1" descr="Image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5" name="Image 2" descr="Imag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6" name="Image 3" descr="Image 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7" name="Image 4" descr="Imag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8" name="Image 5" descr="Imag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9" name="Image 6" descr="Imag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0" name="Image 7" descr="Imag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1" name="Image 8" descr="Imag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3" name="Goal • Problem • Solution • Result"/>
          <p:cNvSpPr txBox="1"/>
          <p:nvPr/>
        </p:nvSpPr>
        <p:spPr>
          <a:xfrm>
            <a:off x="2941776" y="2043458"/>
            <a:ext cx="18466233" cy="60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t>Goal • Problem • </a:t>
            </a:r>
            <a:r>
              <a:rPr b="1" u="sng"/>
              <a:t>Solution</a:t>
            </a:r>
            <a:r>
              <a:t> • 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46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7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8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9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0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1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2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553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554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555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556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557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558" name="Arrow"/>
          <p:cNvSpPr/>
          <p:nvPr/>
        </p:nvSpPr>
        <p:spPr>
          <a:xfrm rot="16200000">
            <a:off x="11912576" y="11690724"/>
            <a:ext cx="312344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9" name="May"/>
          <p:cNvSpPr txBox="1"/>
          <p:nvPr/>
        </p:nvSpPr>
        <p:spPr>
          <a:xfrm rot="18900000">
            <a:off x="11822715" y="11942270"/>
            <a:ext cx="542866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May</a:t>
            </a:r>
          </a:p>
        </p:txBody>
      </p:sp>
      <p:sp>
        <p:nvSpPr>
          <p:cNvPr id="560" name="Phase 3 - EVM"/>
          <p:cNvSpPr txBox="1"/>
          <p:nvPr/>
        </p:nvSpPr>
        <p:spPr>
          <a:xfrm>
            <a:off x="9671608" y="878690"/>
            <a:ext cx="5040784" cy="95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Phase 3 - EVM</a:t>
            </a:r>
          </a:p>
        </p:txBody>
      </p:sp>
      <p:sp>
        <p:nvSpPr>
          <p:cNvPr id="561" name="Inspired by:…"/>
          <p:cNvSpPr txBox="1"/>
          <p:nvPr/>
        </p:nvSpPr>
        <p:spPr>
          <a:xfrm>
            <a:off x="9110484" y="8381276"/>
            <a:ext cx="5967329" cy="181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defRPr sz="2400">
                <a:solidFill>
                  <a:srgbClr val="D1D1FA"/>
                </a:solidFill>
              </a:defRPr>
            </a:pPr>
            <a:r>
              <a:t>Inspired by: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defRPr sz="3600">
                <a:solidFill>
                  <a:srgbClr val="D1D1FA"/>
                </a:solidFill>
              </a:defRPr>
            </a:pPr>
            <a:r>
              <a:t>WASM LLVM BE</a:t>
            </a:r>
          </a:p>
          <a:p>
            <a:pPr algn="ctr">
              <a:lnSpc>
                <a:spcPct val="130000"/>
              </a:lnSpc>
              <a:spcBef>
                <a:spcPts val="0"/>
              </a:spcBef>
              <a:defRPr sz="3600">
                <a:solidFill>
                  <a:srgbClr val="D1D1FA"/>
                </a:solidFill>
              </a:defRPr>
            </a:pPr>
            <a:r>
              <a:t>Solc EVM BE</a:t>
            </a:r>
          </a:p>
        </p:txBody>
      </p:sp>
      <p:sp>
        <p:nvSpPr>
          <p:cNvPr id="562" name="stackification"/>
          <p:cNvSpPr txBox="1"/>
          <p:nvPr/>
        </p:nvSpPr>
        <p:spPr>
          <a:xfrm>
            <a:off x="11114114" y="5651745"/>
            <a:ext cx="190926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D1D1FA"/>
                </a:solidFill>
              </a:defRPr>
            </a:lvl1pPr>
          </a:lstStyle>
          <a:p>
            <a:pPr/>
            <a:r>
              <a:t>stackification</a:t>
            </a:r>
          </a:p>
        </p:txBody>
      </p:sp>
      <p:pic>
        <p:nvPicPr>
          <p:cNvPr id="56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11161" y="3703520"/>
            <a:ext cx="8594862" cy="3262865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Arrow"/>
          <p:cNvSpPr/>
          <p:nvPr/>
        </p:nvSpPr>
        <p:spPr>
          <a:xfrm>
            <a:off x="11396609" y="5174760"/>
            <a:ext cx="1344279" cy="60392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56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65135" y="4213069"/>
            <a:ext cx="7061201" cy="25273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4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566" name="Image 1" descr="Image 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7" name="Image 2" descr="Image 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8" name="Image 3" descr="Image 3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9" name="Image 4" descr="Image 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0" name="Image 5" descr="Image 5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1" name="Image 6" descr="Image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2" name="Image 7" descr="Image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3" name="Image 8" descr="Image 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5" name="Goal • Problem • Solution • Result"/>
          <p:cNvSpPr txBox="1"/>
          <p:nvPr/>
        </p:nvSpPr>
        <p:spPr>
          <a:xfrm>
            <a:off x="2941776" y="2043458"/>
            <a:ext cx="18466233" cy="60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t>Goal • Problem • </a:t>
            </a:r>
            <a:r>
              <a:rPr b="1" u="sng"/>
              <a:t>Solution</a:t>
            </a:r>
            <a:r>
              <a:t> • 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7" name="Table 1"/>
          <p:cNvGraphicFramePr/>
          <p:nvPr/>
        </p:nvGraphicFramePr>
        <p:xfrm>
          <a:off x="2588890" y="3071397"/>
          <a:ext cx="10922001" cy="11176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606936"/>
                <a:gridCol w="9599284"/>
              </a:tblGrid>
              <a:tr h="1270000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D1D1FA"/>
                          </a:solidFill>
                        </a:rPr>
                        <a:t>Great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D1D1FA"/>
                          </a:solidFill>
                        </a:rPr>
                        <a:t>Not so great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27000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D1D1FA"/>
                          </a:solidFill>
                        </a:rPr>
                        <a:t>✅ EVM Target in LLVM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D1D1FA"/>
                          </a:solidFill>
                        </a:rPr>
                        <a:t>❌ Can’t use it yet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27000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27000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27000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78" name="Phase 3 - EVM"/>
          <p:cNvSpPr txBox="1"/>
          <p:nvPr/>
        </p:nvSpPr>
        <p:spPr>
          <a:xfrm>
            <a:off x="9671608" y="878690"/>
            <a:ext cx="5040784" cy="95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Phase 3 - EVM</a:t>
            </a:r>
          </a:p>
        </p:txBody>
      </p:sp>
      <p:sp>
        <p:nvSpPr>
          <p:cNvPr id="579" name="S O L X"/>
          <p:cNvSpPr txBox="1"/>
          <p:nvPr/>
        </p:nvSpPr>
        <p:spPr>
          <a:xfrm>
            <a:off x="5892945" y="6194753"/>
            <a:ext cx="12648910" cy="439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0">
                <a:solidFill>
                  <a:srgbClr val="000000">
                    <a:alpha val="10278"/>
                  </a:srgbClr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S O L X</a:t>
            </a:r>
          </a:p>
        </p:txBody>
      </p:sp>
      <p:sp>
        <p:nvSpPr>
          <p:cNvPr id="580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81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2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3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4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5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6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7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588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589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590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591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592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593" name="Arrow"/>
          <p:cNvSpPr/>
          <p:nvPr/>
        </p:nvSpPr>
        <p:spPr>
          <a:xfrm rot="16200000">
            <a:off x="17029279" y="11703424"/>
            <a:ext cx="312344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4" name="Nov"/>
          <p:cNvSpPr txBox="1"/>
          <p:nvPr/>
        </p:nvSpPr>
        <p:spPr>
          <a:xfrm rot="18900000">
            <a:off x="16952118" y="11954783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Nov</a:t>
            </a:r>
          </a:p>
        </p:txBody>
      </p:sp>
      <p:grpSp>
        <p:nvGrpSpPr>
          <p:cNvPr id="603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595" name="Image 1" descr="Image 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6" name="Image 2" descr="Imag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7" name="Image 3" descr="Imag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8" name="Image 4" descr="Imag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9" name="Image 5" descr="Imag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0" name="Image 6" descr="Image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1" name="Image 7" descr="Imag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2" name="Image 8" descr="Imag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04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64733" y="7443860"/>
            <a:ext cx="2136659" cy="2136659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Goal • Problem • Solution • Result"/>
          <p:cNvSpPr txBox="1"/>
          <p:nvPr/>
        </p:nvSpPr>
        <p:spPr>
          <a:xfrm>
            <a:off x="2933197" y="2043458"/>
            <a:ext cx="18466233" cy="60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t>Goal • Problem • Solution • </a:t>
            </a:r>
            <a:r>
              <a:rPr b="1" u="sng"/>
              <a:t>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Ttobm-llvm-fork-code-written-used.png" descr="Ttobm-llvm-fork-code-written-us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3150" y="5918067"/>
            <a:ext cx="12065000" cy="2597868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9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0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1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2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3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4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5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616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617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618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619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620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grpSp>
        <p:nvGrpSpPr>
          <p:cNvPr id="629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621" name="Image 1" descr="Image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2" name="Image 2" descr="Imag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3" name="Image 3" descr="Image 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4" name="Image 4" descr="Imag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5" name="Image 5" descr="Imag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6" name="Image 6" descr="Imag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7" name="Image 7" descr="Imag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8" name="Image 8" descr="Imag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30" name="Phase 3 - EVM"/>
          <p:cNvSpPr txBox="1"/>
          <p:nvPr/>
        </p:nvSpPr>
        <p:spPr>
          <a:xfrm>
            <a:off x="9671608" y="878690"/>
            <a:ext cx="5040784" cy="95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Phase 3 - EVM</a:t>
            </a:r>
          </a:p>
        </p:txBody>
      </p:sp>
      <p:sp>
        <p:nvSpPr>
          <p:cNvPr id="631" name="Arrow"/>
          <p:cNvSpPr/>
          <p:nvPr/>
        </p:nvSpPr>
        <p:spPr>
          <a:xfrm rot="16200000">
            <a:off x="17029279" y="11703424"/>
            <a:ext cx="312344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2" name="Nov"/>
          <p:cNvSpPr txBox="1"/>
          <p:nvPr/>
        </p:nvSpPr>
        <p:spPr>
          <a:xfrm rot="18900000">
            <a:off x="16952118" y="11954783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Nov</a:t>
            </a:r>
          </a:p>
        </p:txBody>
      </p:sp>
      <p:pic>
        <p:nvPicPr>
          <p:cNvPr id="633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62835" y="3280711"/>
            <a:ext cx="12058330" cy="2609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pasted-movie.png" descr="pasted-movi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65850" y="8543508"/>
            <a:ext cx="12052300" cy="2604363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Goal • Problem • Solution • Result"/>
          <p:cNvSpPr txBox="1"/>
          <p:nvPr/>
        </p:nvSpPr>
        <p:spPr>
          <a:xfrm>
            <a:off x="2933197" y="2043458"/>
            <a:ext cx="18466233" cy="60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t>Goal • Problem • Solution • </a:t>
            </a:r>
            <a:r>
              <a:rPr b="1" u="sng"/>
              <a:t>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7" name="Table 1"/>
          <p:cNvGraphicFramePr/>
          <p:nvPr/>
        </p:nvGraphicFramePr>
        <p:xfrm>
          <a:off x="1954633" y="3173136"/>
          <a:ext cx="20474734" cy="736972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5966308"/>
                <a:gridCol w="14508426"/>
              </a:tblGrid>
              <a:tr h="184243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Scope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 sz="3600">
                          <a:solidFill>
                            <a:srgbClr val="D1D1FA"/>
                          </a:solidFill>
                        </a:defRPr>
                      </a:pPr>
                      <a:r>
                        <a:rPr b="1"/>
                        <a:t>solx</a:t>
                      </a:r>
                      <a:r>
                        <a:t>: LLVM-based compiler for the EVM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84243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Timeframe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solidFill>
                            <a:srgbClr val="D1D1FA"/>
                          </a:solidFill>
                        </a:rPr>
                        <a:t>~6 months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84243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Headcount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solidFill>
                            <a:srgbClr val="D1D1FA"/>
                          </a:solidFill>
                        </a:rPr>
                        <a:t>1 Front-End Engineer
3 LLVM Engineers
1 Engineer in Test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84243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Baseline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solidFill>
                            <a:srgbClr val="D1D1FA"/>
                          </a:solidFill>
                        </a:rPr>
                        <a:t>EVM Back End in LLVM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38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39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0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1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2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3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4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5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646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647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648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649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650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651" name="Arrow"/>
          <p:cNvSpPr/>
          <p:nvPr/>
        </p:nvSpPr>
        <p:spPr>
          <a:xfrm rot="16200000">
            <a:off x="17029279" y="11703424"/>
            <a:ext cx="312344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2" name="Nov"/>
          <p:cNvSpPr txBox="1"/>
          <p:nvPr/>
        </p:nvSpPr>
        <p:spPr>
          <a:xfrm rot="18900000">
            <a:off x="16952118" y="11954783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Nov</a:t>
            </a:r>
          </a:p>
        </p:txBody>
      </p:sp>
      <p:grpSp>
        <p:nvGrpSpPr>
          <p:cNvPr id="661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653" name="Image 1" descr="Image 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4" name="Image 2" descr="Imag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5" name="Image 3" descr="Imag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6" name="Image 4" descr="Imag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7" name="Image 5" descr="Imag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8" name="Image 6" descr="Image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9" name="Image 7" descr="Imag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0" name="Image 8" descr="Imag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2" name="solx v0.1.0: stack-not-so-deep"/>
          <p:cNvSpPr txBox="1"/>
          <p:nvPr/>
        </p:nvSpPr>
        <p:spPr>
          <a:xfrm>
            <a:off x="7004608" y="914517"/>
            <a:ext cx="10374784" cy="95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solx v0.1.0: stack-not-so-deep</a:t>
            </a:r>
          </a:p>
        </p:txBody>
      </p:sp>
      <p:pic>
        <p:nvPicPr>
          <p:cNvPr id="663" name="Image 0" descr="Image 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21672055" y="6871109"/>
            <a:ext cx="3495676" cy="194310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Goal • Problem • Solution • Result"/>
          <p:cNvSpPr txBox="1"/>
          <p:nvPr/>
        </p:nvSpPr>
        <p:spPr>
          <a:xfrm>
            <a:off x="2958883" y="2040654"/>
            <a:ext cx="18466234" cy="60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rPr b="1" u="sng"/>
              <a:t>Goal</a:t>
            </a:r>
            <a:r>
              <a:t> • Problem • Solution • 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urvey"/>
          <p:cNvSpPr txBox="1"/>
          <p:nvPr/>
        </p:nvSpPr>
        <p:spPr>
          <a:xfrm>
            <a:off x="14647391" y="11063809"/>
            <a:ext cx="1100641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50000"/>
              </a:lnSpc>
              <a:spcBef>
                <a:spcPts val="3600"/>
              </a:spcBef>
              <a:defRPr b="1" sz="2400">
                <a:solidFill>
                  <a:srgbClr val="D1D1FA">
                    <a:alpha val="74983"/>
                  </a:srgbClr>
                </a:solidFill>
              </a:defRPr>
            </a:lvl1pPr>
          </a:lstStyle>
          <a:p>
            <a:pPr/>
            <a:r>
              <a:t>Survey</a:t>
            </a:r>
          </a:p>
        </p:txBody>
      </p:sp>
      <p:sp>
        <p:nvSpPr>
          <p:cNvPr id="667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68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9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0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1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2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3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4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675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676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677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678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679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680" name="Arrow"/>
          <p:cNvSpPr/>
          <p:nvPr/>
        </p:nvSpPr>
        <p:spPr>
          <a:xfrm rot="16200000">
            <a:off x="17029279" y="11703424"/>
            <a:ext cx="312344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1" name="Nov"/>
          <p:cNvSpPr txBox="1"/>
          <p:nvPr/>
        </p:nvSpPr>
        <p:spPr>
          <a:xfrm rot="18900000">
            <a:off x="16952118" y="11954783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Nov</a:t>
            </a:r>
          </a:p>
        </p:txBody>
      </p:sp>
      <p:pic>
        <p:nvPicPr>
          <p:cNvPr id="682" name="Slide53.png" descr="Slide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1631" y="2854874"/>
            <a:ext cx="14220738" cy="8001438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Arrow"/>
          <p:cNvSpPr/>
          <p:nvPr/>
        </p:nvSpPr>
        <p:spPr>
          <a:xfrm rot="16200000">
            <a:off x="14967182" y="11629066"/>
            <a:ext cx="461060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79" y="14256"/>
                </a:moveTo>
                <a:lnTo>
                  <a:pt x="10879" y="21600"/>
                </a:lnTo>
                <a:lnTo>
                  <a:pt x="0" y="10800"/>
                </a:lnTo>
                <a:lnTo>
                  <a:pt x="10879" y="0"/>
                </a:lnTo>
                <a:lnTo>
                  <a:pt x="10879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>
              <a:alpha val="7531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>
                    <a:alpha val="74983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4" name="Apr"/>
          <p:cNvSpPr txBox="1"/>
          <p:nvPr/>
        </p:nvSpPr>
        <p:spPr>
          <a:xfrm rot="18900000">
            <a:off x="14966128" y="11916683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Apr</a:t>
            </a:r>
          </a:p>
        </p:txBody>
      </p:sp>
      <p:sp>
        <p:nvSpPr>
          <p:cNvPr id="685" name="Arrow"/>
          <p:cNvSpPr/>
          <p:nvPr/>
        </p:nvSpPr>
        <p:spPr>
          <a:xfrm rot="16200000">
            <a:off x="11137582" y="11629066"/>
            <a:ext cx="461059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79" y="14256"/>
                </a:moveTo>
                <a:lnTo>
                  <a:pt x="10879" y="21600"/>
                </a:lnTo>
                <a:lnTo>
                  <a:pt x="0" y="10800"/>
                </a:lnTo>
                <a:lnTo>
                  <a:pt x="10879" y="0"/>
                </a:lnTo>
                <a:lnTo>
                  <a:pt x="10879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>
              <a:alpha val="7531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>
                    <a:alpha val="74983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6" name="Arrow"/>
          <p:cNvSpPr/>
          <p:nvPr/>
        </p:nvSpPr>
        <p:spPr>
          <a:xfrm rot="16200000">
            <a:off x="7307981" y="11627800"/>
            <a:ext cx="461060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79" y="14256"/>
                </a:moveTo>
                <a:lnTo>
                  <a:pt x="10879" y="21600"/>
                </a:lnTo>
                <a:lnTo>
                  <a:pt x="0" y="10800"/>
                </a:lnTo>
                <a:lnTo>
                  <a:pt x="10879" y="0"/>
                </a:lnTo>
                <a:lnTo>
                  <a:pt x="10879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>
              <a:alpha val="7531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>
                    <a:alpha val="74983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" name="Arrow"/>
          <p:cNvSpPr/>
          <p:nvPr/>
        </p:nvSpPr>
        <p:spPr>
          <a:xfrm rot="16200000">
            <a:off x="3478381" y="11613033"/>
            <a:ext cx="461059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79" y="14256"/>
                </a:moveTo>
                <a:lnTo>
                  <a:pt x="10879" y="21600"/>
                </a:lnTo>
                <a:lnTo>
                  <a:pt x="0" y="10800"/>
                </a:lnTo>
                <a:lnTo>
                  <a:pt x="10879" y="0"/>
                </a:lnTo>
                <a:lnTo>
                  <a:pt x="10879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>
              <a:alpha val="7531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>
                    <a:alpha val="74983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8" name="Mar"/>
          <p:cNvSpPr txBox="1"/>
          <p:nvPr/>
        </p:nvSpPr>
        <p:spPr>
          <a:xfrm rot="18900000">
            <a:off x="11143429" y="11942083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Mar</a:t>
            </a:r>
          </a:p>
        </p:txBody>
      </p:sp>
      <p:sp>
        <p:nvSpPr>
          <p:cNvPr id="689" name="Feb"/>
          <p:cNvSpPr txBox="1"/>
          <p:nvPr/>
        </p:nvSpPr>
        <p:spPr>
          <a:xfrm rot="18900000">
            <a:off x="7320729" y="11919090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Feb</a:t>
            </a:r>
          </a:p>
        </p:txBody>
      </p:sp>
      <p:sp>
        <p:nvSpPr>
          <p:cNvPr id="690" name="Jan"/>
          <p:cNvSpPr txBox="1"/>
          <p:nvPr/>
        </p:nvSpPr>
        <p:spPr>
          <a:xfrm rot="18900000">
            <a:off x="3523543" y="11916683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Jan</a:t>
            </a:r>
          </a:p>
        </p:txBody>
      </p:sp>
      <p:sp>
        <p:nvSpPr>
          <p:cNvPr id="691" name="solx v0.1.0: stack-not-so-deep"/>
          <p:cNvSpPr txBox="1"/>
          <p:nvPr/>
        </p:nvSpPr>
        <p:spPr>
          <a:xfrm>
            <a:off x="7004608" y="914517"/>
            <a:ext cx="10374784" cy="95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solx v0.1.0: stack-not-so-deep</a:t>
            </a:r>
          </a:p>
        </p:txBody>
      </p:sp>
      <p:sp>
        <p:nvSpPr>
          <p:cNvPr id="692" name="Survey"/>
          <p:cNvSpPr txBox="1"/>
          <p:nvPr/>
        </p:nvSpPr>
        <p:spPr>
          <a:xfrm>
            <a:off x="10817791" y="11063809"/>
            <a:ext cx="1100641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50000"/>
              </a:lnSpc>
              <a:spcBef>
                <a:spcPts val="3600"/>
              </a:spcBef>
              <a:defRPr b="1" sz="2400">
                <a:solidFill>
                  <a:srgbClr val="D1D1FA">
                    <a:alpha val="74983"/>
                  </a:srgbClr>
                </a:solidFill>
              </a:defRPr>
            </a:lvl1pPr>
          </a:lstStyle>
          <a:p>
            <a:pPr/>
            <a:r>
              <a:t>Survey</a:t>
            </a:r>
          </a:p>
        </p:txBody>
      </p:sp>
      <p:sp>
        <p:nvSpPr>
          <p:cNvPr id="693" name="Survey"/>
          <p:cNvSpPr txBox="1"/>
          <p:nvPr/>
        </p:nvSpPr>
        <p:spPr>
          <a:xfrm>
            <a:off x="6988191" y="11082873"/>
            <a:ext cx="1100641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50000"/>
              </a:lnSpc>
              <a:spcBef>
                <a:spcPts val="3600"/>
              </a:spcBef>
              <a:defRPr b="1" sz="2400">
                <a:solidFill>
                  <a:srgbClr val="D1D1FA">
                    <a:alpha val="74983"/>
                  </a:srgbClr>
                </a:solidFill>
              </a:defRPr>
            </a:lvl1pPr>
          </a:lstStyle>
          <a:p>
            <a:pPr/>
            <a:r>
              <a:t>Survey</a:t>
            </a:r>
          </a:p>
        </p:txBody>
      </p:sp>
      <p:sp>
        <p:nvSpPr>
          <p:cNvPr id="694" name="Survey"/>
          <p:cNvSpPr txBox="1"/>
          <p:nvPr/>
        </p:nvSpPr>
        <p:spPr>
          <a:xfrm>
            <a:off x="3158590" y="11063809"/>
            <a:ext cx="1100641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50000"/>
              </a:lnSpc>
              <a:spcBef>
                <a:spcPts val="3600"/>
              </a:spcBef>
              <a:defRPr b="1" sz="2400">
                <a:solidFill>
                  <a:srgbClr val="D1D1FA">
                    <a:alpha val="74983"/>
                  </a:srgbClr>
                </a:solidFill>
              </a:defRPr>
            </a:lvl1pPr>
          </a:lstStyle>
          <a:p>
            <a:pPr/>
            <a:r>
              <a:t>Survey</a:t>
            </a:r>
          </a:p>
        </p:txBody>
      </p:sp>
      <p:grpSp>
        <p:nvGrpSpPr>
          <p:cNvPr id="703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695" name="Image 1" descr="Image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6" name="Image 2" descr="Imag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7" name="Image 3" descr="Image 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8" name="Image 4" descr="Imag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9" name="Image 5" descr="Imag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0" name="Image 6" descr="Imag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1" name="Image 7" descr="Imag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2" name="Image 8" descr="Imag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04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50543" y="4986638"/>
            <a:ext cx="795847" cy="795846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Goal • Problem • Solution • Result"/>
          <p:cNvSpPr txBox="1"/>
          <p:nvPr/>
        </p:nvSpPr>
        <p:spPr>
          <a:xfrm>
            <a:off x="2958883" y="2040294"/>
            <a:ext cx="18466234" cy="603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t>Goal • </a:t>
            </a:r>
            <a:r>
              <a:rPr b="1" u="sng"/>
              <a:t>Problem</a:t>
            </a:r>
            <a:r>
              <a:t> • Solution • 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08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9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0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1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2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3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4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715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716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717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718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719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720" name="Arrow"/>
          <p:cNvSpPr/>
          <p:nvPr/>
        </p:nvSpPr>
        <p:spPr>
          <a:xfrm rot="16200000">
            <a:off x="17029279" y="11703424"/>
            <a:ext cx="312344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1" name="Nov"/>
          <p:cNvSpPr txBox="1"/>
          <p:nvPr/>
        </p:nvSpPr>
        <p:spPr>
          <a:xfrm rot="18900000">
            <a:off x="16952118" y="11954783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Nov</a:t>
            </a:r>
          </a:p>
        </p:txBody>
      </p:sp>
      <p:graphicFrame>
        <p:nvGraphicFramePr>
          <p:cNvPr id="722" name="Table 1"/>
          <p:cNvGraphicFramePr/>
          <p:nvPr/>
        </p:nvGraphicFramePr>
        <p:xfrm>
          <a:off x="2445335" y="3296475"/>
          <a:ext cx="19689568" cy="467572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911945"/>
                <a:gridCol w="9777622"/>
              </a:tblGrid>
              <a:tr h="1469223">
                <a:tc>
                  <a:txBody>
                    <a:bodyPr/>
                    <a:lstStyle/>
                    <a:p>
                      <a:pPr defTabSz="914400"/>
                      <a:r>
                        <a:rPr b="1" sz="3600">
                          <a:solidFill>
                            <a:srgbClr val="D1D1FA"/>
                          </a:solidFill>
                        </a:rPr>
                        <a:t>solx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600">
                          <a:solidFill>
                            <a:srgbClr val="D1D1FA"/>
                          </a:solidFill>
                        </a:rPr>
                        <a:t>solc / Yul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206505">
                <a:tc>
                  <a:txBody>
                    <a:bodyPr/>
                    <a:lstStyle/>
                    <a:p>
                      <a:pPr marL="457200" indent="-457200" algn="l" defTabSz="2438338">
                        <a:lnSpc>
                          <a:spcPct val="50000"/>
                        </a:lnSpc>
                        <a:spcBef>
                          <a:spcPts val="3600"/>
                        </a:spcBef>
                        <a:buSzPct val="100000"/>
                        <a:buChar char="‣"/>
                        <a:defRPr sz="3600">
                          <a:solidFill>
                            <a:srgbClr val="D1D1FA"/>
                          </a:solidFill>
                        </a:defRPr>
                      </a:pPr>
                      <a:r>
                        <a:t>Tries the stackification once</a:t>
                      </a:r>
                    </a:p>
                    <a:p>
                      <a:pPr marL="457200" indent="-457200" algn="l" defTabSz="2438338">
                        <a:lnSpc>
                          <a:spcPct val="50000"/>
                        </a:lnSpc>
                        <a:spcBef>
                          <a:spcPts val="3600"/>
                        </a:spcBef>
                        <a:buSzPct val="100000"/>
                        <a:buChar char="‣"/>
                        <a:defRPr sz="3600">
                          <a:solidFill>
                            <a:srgbClr val="D1D1FA"/>
                          </a:solidFill>
                        </a:defRPr>
                      </a:pPr>
                      <a:r>
                        <a:t>Records variables that don’t fit into the stack</a:t>
                      </a:r>
                    </a:p>
                    <a:p>
                      <a:pPr marL="457200" indent="-457200" algn="l" defTabSz="2438338">
                        <a:lnSpc>
                          <a:spcPct val="50000"/>
                        </a:lnSpc>
                        <a:spcBef>
                          <a:spcPts val="3600"/>
                        </a:spcBef>
                        <a:buSzPct val="100000"/>
                        <a:buChar char="‣"/>
                        <a:defRPr sz="3600">
                          <a:solidFill>
                            <a:srgbClr val="D1D1FA"/>
                          </a:solidFill>
                        </a:defRPr>
                      </a:pPr>
                      <a:r>
                        <a:t>Allocates an extra heap area for spills</a:t>
                      </a:r>
                    </a:p>
                    <a:p>
                      <a:pPr marL="457200" indent="-457200" algn="l" defTabSz="2438338">
                        <a:lnSpc>
                          <a:spcPct val="50000"/>
                        </a:lnSpc>
                        <a:spcBef>
                          <a:spcPts val="3600"/>
                        </a:spcBef>
                        <a:buSzPct val="100000"/>
                        <a:buChar char="‣"/>
                        <a:defRPr sz="3600">
                          <a:solidFill>
                            <a:srgbClr val="D1D1FA"/>
                          </a:solidFill>
                        </a:defRPr>
                      </a:pPr>
                      <a:r>
                        <a:t>Recompiles the translation unit</a:t>
                      </a: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 defTabSz="2438338">
                        <a:lnSpc>
                          <a:spcPct val="50000"/>
                        </a:lnSpc>
                        <a:spcBef>
                          <a:spcPts val="3600"/>
                        </a:spcBef>
                        <a:buSzPct val="100000"/>
                        <a:buChar char="‣"/>
                        <a:defRPr sz="3600">
                          <a:solidFill>
                            <a:srgbClr val="D1D1FA"/>
                          </a:solidFill>
                        </a:defRPr>
                      </a:pPr>
                      <a:r>
                        <a:t>Predicts the stack pressure</a:t>
                      </a:r>
                    </a:p>
                    <a:p>
                      <a:pPr marL="457200" indent="-457200" algn="l" defTabSz="2438338">
                        <a:lnSpc>
                          <a:spcPct val="50000"/>
                        </a:lnSpc>
                        <a:spcBef>
                          <a:spcPts val="3600"/>
                        </a:spcBef>
                        <a:buSzPct val="100000"/>
                        <a:buChar char="‣"/>
                        <a:defRPr sz="3600">
                          <a:solidFill>
                            <a:srgbClr val="D1D1FA"/>
                          </a:solidFill>
                        </a:defRPr>
                      </a:pPr>
                      <a:r>
                        <a:t>Offloads data from the stack</a:t>
                      </a:r>
                    </a:p>
                    <a:p>
                      <a:pPr marL="457200" indent="-457200" algn="l" defTabSz="2438338">
                        <a:lnSpc>
                          <a:spcPct val="50000"/>
                        </a:lnSpc>
                        <a:spcBef>
                          <a:spcPts val="3600"/>
                        </a:spcBef>
                        <a:buSzPct val="100000"/>
                        <a:buChar char="‣"/>
                        <a:defRPr sz="3600">
                          <a:solidFill>
                            <a:srgbClr val="D1D1FA"/>
                          </a:solidFill>
                        </a:defRPr>
                      </a:pPr>
                      <a:r>
                        <a:t>Does not re-run the compilation</a:t>
                      </a: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72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26147" y="7270682"/>
            <a:ext cx="11539514" cy="19725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2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724" name="Image 1" descr="Image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5" name="Image 2" descr="Imag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6" name="Image 3" descr="Image 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7" name="Image 4" descr="Imag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8" name="Image 5" descr="Imag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9" name="Image 6" descr="Imag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0" name="Image 7" descr="Imag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1" name="Image 8" descr="Imag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33" name="solx v0.1.0: stack-not-so-deep"/>
          <p:cNvSpPr txBox="1"/>
          <p:nvPr/>
        </p:nvSpPr>
        <p:spPr>
          <a:xfrm>
            <a:off x="7004608" y="914517"/>
            <a:ext cx="10374784" cy="95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solx v0.1.0: stack-not-so-deep</a:t>
            </a:r>
          </a:p>
        </p:txBody>
      </p:sp>
      <p:sp>
        <p:nvSpPr>
          <p:cNvPr id="734" name="Goal • Problem • Solution • Result"/>
          <p:cNvSpPr txBox="1"/>
          <p:nvPr/>
        </p:nvSpPr>
        <p:spPr>
          <a:xfrm>
            <a:off x="2941776" y="2043458"/>
            <a:ext cx="18466233" cy="60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t>Goal • Problem • </a:t>
            </a:r>
            <a:r>
              <a:rPr b="1" u="sng"/>
              <a:t>Solution</a:t>
            </a:r>
            <a:r>
              <a:t> • 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37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8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9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0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1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2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3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744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745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746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747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748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749" name="Arrow"/>
          <p:cNvSpPr/>
          <p:nvPr/>
        </p:nvSpPr>
        <p:spPr>
          <a:xfrm rot="16200000">
            <a:off x="17029279" y="11703424"/>
            <a:ext cx="312344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0" name="Nov"/>
          <p:cNvSpPr txBox="1"/>
          <p:nvPr/>
        </p:nvSpPr>
        <p:spPr>
          <a:xfrm rot="18900000">
            <a:off x="16952118" y="11954783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Nov</a:t>
            </a:r>
          </a:p>
        </p:txBody>
      </p:sp>
      <p:pic>
        <p:nvPicPr>
          <p:cNvPr id="751" name="ZRYYaJf1BuoonDkUwxVe0.png" descr="ZRYYaJf1BuoonDkUwxVe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3811" y="3248710"/>
            <a:ext cx="11816378" cy="77988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0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752" name="Image 1" descr="Image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3" name="Image 2" descr="Imag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4" name="Image 3" descr="Image 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5" name="Image 4" descr="Imag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6" name="Image 5" descr="Imag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7" name="Image 6" descr="Imag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8" name="Image 7" descr="Imag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9" name="Image 8" descr="Imag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61" name="solx v0.1.0: stack-not-so-deep"/>
          <p:cNvSpPr txBox="1"/>
          <p:nvPr/>
        </p:nvSpPr>
        <p:spPr>
          <a:xfrm>
            <a:off x="7004608" y="914517"/>
            <a:ext cx="10374784" cy="95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solx v0.1.0: stack-not-so-deep</a:t>
            </a:r>
          </a:p>
        </p:txBody>
      </p:sp>
      <p:sp>
        <p:nvSpPr>
          <p:cNvPr id="762" name="Goal • Problem • Solution • Result"/>
          <p:cNvSpPr txBox="1"/>
          <p:nvPr/>
        </p:nvSpPr>
        <p:spPr>
          <a:xfrm>
            <a:off x="2941776" y="2043458"/>
            <a:ext cx="18466233" cy="60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t>Goal • Problem • </a:t>
            </a:r>
            <a:r>
              <a:rPr b="1" u="sng"/>
              <a:t>Solution</a:t>
            </a:r>
            <a:r>
              <a:t> • 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" name="Table 1"/>
          <p:cNvGraphicFramePr/>
          <p:nvPr/>
        </p:nvGraphicFramePr>
        <p:xfrm>
          <a:off x="1954633" y="3173136"/>
          <a:ext cx="20474734" cy="736972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4971879"/>
                <a:gridCol w="15502854"/>
              </a:tblGrid>
              <a:tr h="184243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Scope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/>
                      </a:pPr>
                      <a:r>
                        <a:rPr sz="3600">
                          <a:solidFill>
                            <a:srgbClr val="D1D1FA"/>
                          </a:solidFill>
                        </a:rPr>
                        <a:t>Solidity compiler for ZKsync VM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84243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Timeframe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solidFill>
                            <a:srgbClr val="D1D1FA"/>
                          </a:solidFill>
                        </a:rPr>
                        <a:t>~12 months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84243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Headcount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solidFill>
                            <a:srgbClr val="D1D1FA"/>
                          </a:solidFill>
                        </a:rPr>
                        <a:t>1 Front-End Engineer
1 LLVM Engineer 1 Engineer in Test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84243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Baseline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solidFill>
                            <a:srgbClr val="D1D1FA"/>
                          </a:solidFill>
                        </a:rPr>
                        <a:t>ZKsync VM 25% Ready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8" name="Goal • Problem • Solution • Result"/>
          <p:cNvSpPr txBox="1"/>
          <p:nvPr/>
        </p:nvSpPr>
        <p:spPr>
          <a:xfrm>
            <a:off x="2958883" y="2040654"/>
            <a:ext cx="18466234" cy="60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rPr b="1" u="sng"/>
              <a:t>Goal</a:t>
            </a:r>
            <a:r>
              <a:t> • Problem • Solution • Result</a:t>
            </a:r>
          </a:p>
        </p:txBody>
      </p:sp>
      <p:sp>
        <p:nvSpPr>
          <p:cNvPr id="179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0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1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3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4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5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6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187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188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189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190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191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192" name="Arrow"/>
          <p:cNvSpPr/>
          <p:nvPr/>
        </p:nvSpPr>
        <p:spPr>
          <a:xfrm rot="16200000">
            <a:off x="3606261" y="11703612"/>
            <a:ext cx="312344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3" name="Jan"/>
          <p:cNvSpPr txBox="1"/>
          <p:nvPr/>
        </p:nvSpPr>
        <p:spPr>
          <a:xfrm rot="18900000">
            <a:off x="3593180" y="11929946"/>
            <a:ext cx="542865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Jan</a:t>
            </a:r>
          </a:p>
        </p:txBody>
      </p:sp>
      <p:sp>
        <p:nvSpPr>
          <p:cNvPr id="194" name="Phase 1 - Multi-target Support"/>
          <p:cNvSpPr txBox="1"/>
          <p:nvPr/>
        </p:nvSpPr>
        <p:spPr>
          <a:xfrm>
            <a:off x="7001764" y="878690"/>
            <a:ext cx="10380473" cy="957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Phase 1 - Multi-target Support</a:t>
            </a:r>
          </a:p>
        </p:txBody>
      </p:sp>
      <p:pic>
        <p:nvPicPr>
          <p:cNvPr id="195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20126740" y="5185699"/>
            <a:ext cx="5463236" cy="30367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4" name="Group"/>
          <p:cNvGrpSpPr/>
          <p:nvPr/>
        </p:nvGrpSpPr>
        <p:grpSpPr>
          <a:xfrm>
            <a:off x="23063817" y="785762"/>
            <a:ext cx="610551" cy="933010"/>
            <a:chOff x="0" y="0"/>
            <a:chExt cx="610550" cy="933008"/>
          </a:xfrm>
        </p:grpSpPr>
        <p:pic>
          <p:nvPicPr>
            <p:cNvPr id="196" name="Image 1" descr="Image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Image 2" descr="Imag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Image 3" descr="Image 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Image 4" descr="Imag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Image 5" descr="Imag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Image 6" descr="Imag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Image 7" descr="Imag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3" name="Image 8" descr="Imag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4" name="Table 1"/>
          <p:cNvGraphicFramePr/>
          <p:nvPr/>
        </p:nvGraphicFramePr>
        <p:xfrm>
          <a:off x="2563203" y="3183766"/>
          <a:ext cx="10922001" cy="11176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606936"/>
                <a:gridCol w="9599284"/>
              </a:tblGrid>
              <a:tr h="1270000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D1D1FA"/>
                          </a:solidFill>
                        </a:rPr>
                        <a:t>Great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D1D1FA"/>
                          </a:solidFill>
                        </a:rPr>
                        <a:t>Not so great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270000">
                <a:tc>
                  <a:txBody>
                    <a:bodyPr/>
                    <a:lstStyle/>
                    <a:p>
                      <a:pPr defTabSz="914400">
                        <a:defRPr sz="3200">
                          <a:solidFill>
                            <a:srgbClr val="D1D1FA"/>
                          </a:solidFill>
                        </a:defRPr>
                      </a:pPr>
                      <a:r>
                        <a:t>✅ </a:t>
                      </a:r>
                      <a:r>
                        <a:rPr b="1"/>
                        <a:t>solx v0.1.0</a:t>
                      </a:r>
                      <a:r>
                        <a:t>: stack-too-deep solved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D1D1FA"/>
                          </a:solidFill>
                        </a:rPr>
                        <a:t>⏳ Long compilation times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27000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D1D1FA"/>
                          </a:solidFill>
                        </a:rPr>
                        <a:t>🚀 Any codegen, no semantic changes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D1D1FA"/>
                          </a:solidFill>
                        </a:rPr>
                        <a:t>⚠️ Bytecode size issues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27000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D1D1FA"/>
                          </a:solidFill>
                        </a:rPr>
                        <a:t>🙀 First LLVM-based EVM compiler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27000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D1D1FA"/>
                          </a:solidFill>
                        </a:rPr>
                        <a:t>☺️ Moderate gas usage reduction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765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66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7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8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9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0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1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2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773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774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775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776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777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778" name="Arrow"/>
          <p:cNvSpPr/>
          <p:nvPr/>
        </p:nvSpPr>
        <p:spPr>
          <a:xfrm rot="16200000">
            <a:off x="19592328" y="11690724"/>
            <a:ext cx="312343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9" name="Jul"/>
          <p:cNvSpPr txBox="1"/>
          <p:nvPr/>
        </p:nvSpPr>
        <p:spPr>
          <a:xfrm rot="18900000">
            <a:off x="19550828" y="11916870"/>
            <a:ext cx="542865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Jul</a:t>
            </a:r>
          </a:p>
        </p:txBody>
      </p:sp>
      <p:grpSp>
        <p:nvGrpSpPr>
          <p:cNvPr id="788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780" name="Image 1" descr="Image 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1" name="Image 2" descr="Imag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2" name="Image 3" descr="Imag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3" name="Image 4" descr="Imag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4" name="Image 5" descr="Imag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5" name="Image 6" descr="Image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6" name="Image 7" descr="Imag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7" name="Image 8" descr="Imag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89" name="solx v0.1.0: stack-not-so-deep"/>
          <p:cNvSpPr txBox="1"/>
          <p:nvPr/>
        </p:nvSpPr>
        <p:spPr>
          <a:xfrm>
            <a:off x="7004608" y="914517"/>
            <a:ext cx="10374784" cy="95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solx v0.1.0: stack-not-so-deep</a:t>
            </a:r>
          </a:p>
        </p:txBody>
      </p:sp>
      <p:pic>
        <p:nvPicPr>
          <p:cNvPr id="790" name="Image 3" descr="Imag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15950356" y="7606385"/>
            <a:ext cx="2136659" cy="2136659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Goal • Problem • Solution • Result"/>
          <p:cNvSpPr txBox="1"/>
          <p:nvPr/>
        </p:nvSpPr>
        <p:spPr>
          <a:xfrm>
            <a:off x="2933197" y="2043458"/>
            <a:ext cx="18466233" cy="60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t>Goal • Problem • Solution • </a:t>
            </a:r>
            <a:r>
              <a:rPr b="1" u="sng"/>
              <a:t>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3" name="Table 1"/>
          <p:cNvGraphicFramePr/>
          <p:nvPr/>
        </p:nvGraphicFramePr>
        <p:xfrm>
          <a:off x="1954633" y="3173136"/>
          <a:ext cx="20474734" cy="736972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6027340"/>
                <a:gridCol w="6342036"/>
                <a:gridCol w="8105358"/>
              </a:tblGrid>
              <a:tr h="194485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Scope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defTabSz="914400">
                        <a:defRPr b="0" sz="3600">
                          <a:solidFill>
                            <a:srgbClr val="D1D1FA"/>
                          </a:solidFill>
                        </a:defRPr>
                      </a:pPr>
                      <a:r>
                        <a:t>Don’t be slower than </a:t>
                      </a:r>
                      <a:r>
                        <a:rPr b="1"/>
                        <a:t>solc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</a:tr>
              <a:tr h="180829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Timeframe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defTabSz="914400">
                        <a:defRPr sz="3200">
                          <a:solidFill>
                            <a:srgbClr val="D1D1FA"/>
                          </a:solidFill>
                        </a:defRPr>
                      </a:pPr>
                      <a:r>
                        <a:rPr sz="3600"/>
                        <a:t>~1 month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</a:tr>
              <a:tr h="180829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Headcount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solidFill>
                            <a:srgbClr val="D1D1FA"/>
                          </a:solidFill>
                        </a:rPr>
                        <a:t>1 FE Engineer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</a:tr>
              <a:tr h="1808292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Baseline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defTabSz="914400">
                        <a:defRPr sz="3600">
                          <a:solidFill>
                            <a:srgbClr val="D1D1FA"/>
                          </a:solidFill>
                        </a:defRPr>
                      </a:pPr>
                      <a:r>
                        <a:rPr b="1"/>
                        <a:t>solx</a:t>
                      </a:r>
                      <a:r>
                        <a:t> is up to 3x slower than </a:t>
                      </a:r>
                      <a:r>
                        <a:rPr b="1"/>
                        <a:t>solc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794" name="solx v0.1.1: Compilation Time"/>
          <p:cNvSpPr txBox="1"/>
          <p:nvPr/>
        </p:nvSpPr>
        <p:spPr>
          <a:xfrm>
            <a:off x="7184542" y="919330"/>
            <a:ext cx="10014917" cy="95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solx v0.1.1: Compilation Time</a:t>
            </a:r>
          </a:p>
        </p:txBody>
      </p:sp>
      <p:sp>
        <p:nvSpPr>
          <p:cNvPr id="795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96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7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8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9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00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01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02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803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804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805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806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807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808" name="Arrow"/>
          <p:cNvSpPr/>
          <p:nvPr/>
        </p:nvSpPr>
        <p:spPr>
          <a:xfrm rot="16200000">
            <a:off x="19592328" y="11690724"/>
            <a:ext cx="312343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09" name="Jul"/>
          <p:cNvSpPr txBox="1"/>
          <p:nvPr/>
        </p:nvSpPr>
        <p:spPr>
          <a:xfrm rot="18900000">
            <a:off x="19550828" y="11916870"/>
            <a:ext cx="542865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Jul</a:t>
            </a:r>
          </a:p>
        </p:txBody>
      </p:sp>
      <p:grpSp>
        <p:nvGrpSpPr>
          <p:cNvPr id="818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810" name="Image 1" descr="Image 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1" name="Image 2" descr="Imag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2" name="Image 3" descr="Imag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3" name="Image 4" descr="Imag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4" name="Image 5" descr="Imag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5" name="Image 6" descr="Image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6" name="Image 7" descr="Imag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7" name="Image 8" descr="Imag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19" name="Image 0" descr="Image 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21646655" y="5441950"/>
            <a:ext cx="3495676" cy="1943100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Goal • Problem • Solution • Result"/>
          <p:cNvSpPr txBox="1"/>
          <p:nvPr/>
        </p:nvSpPr>
        <p:spPr>
          <a:xfrm>
            <a:off x="2958883" y="2040654"/>
            <a:ext cx="18466234" cy="60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rPr b="1" u="sng"/>
              <a:t>Goal</a:t>
            </a:r>
            <a:r>
              <a:t> • Problem • Solution • 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olx v0.1.1: Compilation Time"/>
          <p:cNvSpPr txBox="1"/>
          <p:nvPr/>
        </p:nvSpPr>
        <p:spPr>
          <a:xfrm>
            <a:off x="7184542" y="919330"/>
            <a:ext cx="10014917" cy="95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solx v0.1.1: Compilation Time</a:t>
            </a:r>
          </a:p>
        </p:txBody>
      </p:sp>
      <p:sp>
        <p:nvSpPr>
          <p:cNvPr id="823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24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5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6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7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8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9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0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831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832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833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834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835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836" name="Arrow"/>
          <p:cNvSpPr/>
          <p:nvPr/>
        </p:nvSpPr>
        <p:spPr>
          <a:xfrm rot="16200000">
            <a:off x="19592328" y="11690724"/>
            <a:ext cx="312343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7" name="Jul"/>
          <p:cNvSpPr txBox="1"/>
          <p:nvPr/>
        </p:nvSpPr>
        <p:spPr>
          <a:xfrm rot="18900000">
            <a:off x="19550828" y="11916870"/>
            <a:ext cx="542865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Jul</a:t>
            </a:r>
          </a:p>
        </p:txBody>
      </p:sp>
      <p:sp>
        <p:nvSpPr>
          <p:cNvPr id="838" name="1. solc is single-threaded…"/>
          <p:cNvSpPr txBox="1"/>
          <p:nvPr/>
        </p:nvSpPr>
        <p:spPr>
          <a:xfrm>
            <a:off x="3284109" y="4588362"/>
            <a:ext cx="10343382" cy="1635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defTabSz="914400">
              <a:lnSpc>
                <a:spcPct val="150000"/>
              </a:lnSpc>
              <a:spcBef>
                <a:spcPts val="0"/>
              </a:spcBef>
              <a:defRPr sz="4000">
                <a:solidFill>
                  <a:srgbClr val="D1D1FA"/>
                </a:solidFill>
              </a:defRPr>
            </a:pPr>
            <a:r>
              <a:t>1. </a:t>
            </a:r>
            <a:r>
              <a:rPr b="1"/>
              <a:t>solc</a:t>
            </a:r>
            <a:r>
              <a:t> is single-threaded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defRPr sz="4000">
                <a:solidFill>
                  <a:srgbClr val="D1D1FA"/>
                </a:solidFill>
              </a:defRPr>
            </a:pPr>
            <a:r>
              <a:t>2. Both </a:t>
            </a:r>
            <a:r>
              <a:rPr b="1"/>
              <a:t>solc</a:t>
            </a:r>
            <a:r>
              <a:t> and </a:t>
            </a:r>
            <a:r>
              <a:rPr u="sng"/>
              <a:t>LLVM</a:t>
            </a:r>
            <a:r>
              <a:t> optimizers enabled</a:t>
            </a:r>
          </a:p>
        </p:txBody>
      </p:sp>
      <p:pic>
        <p:nvPicPr>
          <p:cNvPr id="83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3462" y="8069981"/>
            <a:ext cx="17277076" cy="1719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48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840" name="Image 1" descr="Image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1" name="Image 2" descr="Imag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2" name="Image 3" descr="Image 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3" name="Image 4" descr="Imag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4" name="Image 5" descr="Imag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5" name="Image 6" descr="Imag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6" name="Image 7" descr="Imag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7" name="Image 8" descr="Imag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49" name="Image 0" descr="Image 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 rot="10800000">
            <a:off x="16306390" y="4035346"/>
            <a:ext cx="2642418" cy="2646666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Goal • Problem • Solution • Result"/>
          <p:cNvSpPr txBox="1"/>
          <p:nvPr/>
        </p:nvSpPr>
        <p:spPr>
          <a:xfrm>
            <a:off x="2958883" y="2040294"/>
            <a:ext cx="18466234" cy="603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t>Goal • </a:t>
            </a:r>
            <a:r>
              <a:rPr b="1" u="sng"/>
              <a:t>Problem</a:t>
            </a:r>
            <a:r>
              <a:t> • Solution • 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olx v0.1.1: Compilation Time"/>
          <p:cNvSpPr txBox="1"/>
          <p:nvPr/>
        </p:nvSpPr>
        <p:spPr>
          <a:xfrm>
            <a:off x="7184542" y="919330"/>
            <a:ext cx="10014917" cy="95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solx v0.1.1: Compilation Time</a:t>
            </a:r>
          </a:p>
        </p:txBody>
      </p:sp>
      <p:sp>
        <p:nvSpPr>
          <p:cNvPr id="853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54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5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6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7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8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9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0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861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862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863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864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865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866" name="Arrow"/>
          <p:cNvSpPr/>
          <p:nvPr/>
        </p:nvSpPr>
        <p:spPr>
          <a:xfrm rot="16200000">
            <a:off x="19592328" y="11690724"/>
            <a:ext cx="312343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7" name="Jul"/>
          <p:cNvSpPr txBox="1"/>
          <p:nvPr/>
        </p:nvSpPr>
        <p:spPr>
          <a:xfrm rot="18900000">
            <a:off x="19550828" y="11916870"/>
            <a:ext cx="542865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Jul</a:t>
            </a:r>
          </a:p>
        </p:txBody>
      </p:sp>
      <p:sp>
        <p:nvSpPr>
          <p:cNvPr id="868" name="❌ Add multi-threading to solc…"/>
          <p:cNvSpPr txBox="1"/>
          <p:nvPr/>
        </p:nvSpPr>
        <p:spPr>
          <a:xfrm>
            <a:off x="3289975" y="4584700"/>
            <a:ext cx="7393941" cy="1798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defTabSz="914400">
              <a:lnSpc>
                <a:spcPct val="150000"/>
              </a:lnSpc>
              <a:spcBef>
                <a:spcPts val="0"/>
              </a:spcBef>
              <a:defRPr sz="4000">
                <a:solidFill>
                  <a:srgbClr val="D1D1FA"/>
                </a:solidFill>
              </a:defRPr>
            </a:pPr>
            <a:r>
              <a:t>❌ Add multi-threading to solc</a:t>
            </a:r>
          </a:p>
          <a:p>
            <a:pPr lvl="1" defTabSz="914400">
              <a:lnSpc>
                <a:spcPct val="150000"/>
              </a:lnSpc>
              <a:spcBef>
                <a:spcPts val="0"/>
              </a:spcBef>
              <a:defRPr sz="4000">
                <a:solidFill>
                  <a:srgbClr val="D1D1FA"/>
                </a:solidFill>
              </a:defRPr>
            </a:pPr>
            <a:r>
              <a:t>✅ Turn off the solc optimizer</a:t>
            </a:r>
          </a:p>
        </p:txBody>
      </p:sp>
      <p:grpSp>
        <p:nvGrpSpPr>
          <p:cNvPr id="877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869" name="Image 1" descr="Image 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0" name="Image 2" descr="Imag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1" name="Image 3" descr="Imag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2" name="Image 4" descr="Imag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3" name="Image 5" descr="Imag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4" name="Image 6" descr="Image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5" name="Image 7" descr="Imag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76" name="Image 8" descr="Imag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78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53462" y="8069981"/>
            <a:ext cx="17277076" cy="171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9" name="Image 0" descr="Image 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306390" y="4035346"/>
            <a:ext cx="2642418" cy="2646666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Goal • Problem • Solution • Result"/>
          <p:cNvSpPr txBox="1"/>
          <p:nvPr/>
        </p:nvSpPr>
        <p:spPr>
          <a:xfrm>
            <a:off x="2941776" y="2043458"/>
            <a:ext cx="18466233" cy="60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t>Goal • Problem • </a:t>
            </a:r>
            <a:r>
              <a:rPr b="1" u="sng"/>
              <a:t>Solution</a:t>
            </a:r>
            <a:r>
              <a:t> • 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v1.jpg" descr="v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8000" y="8045319"/>
            <a:ext cx="15748000" cy="1930401"/>
          </a:xfrm>
          <a:prstGeom prst="rect">
            <a:avLst/>
          </a:prstGeom>
          <a:ln w="12700">
            <a:miter lim="400000"/>
          </a:ln>
        </p:spPr>
      </p:pic>
      <p:sp>
        <p:nvSpPr>
          <p:cNvPr id="883" name="solx v0.1.1: Compilation Time"/>
          <p:cNvSpPr txBox="1"/>
          <p:nvPr/>
        </p:nvSpPr>
        <p:spPr>
          <a:xfrm>
            <a:off x="7184542" y="919330"/>
            <a:ext cx="10014917" cy="95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solx v0.1.1: Compilation Time</a:t>
            </a:r>
          </a:p>
        </p:txBody>
      </p:sp>
      <p:sp>
        <p:nvSpPr>
          <p:cNvPr id="884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85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86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87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88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89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90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91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892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893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894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895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896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897" name="Arrow"/>
          <p:cNvSpPr/>
          <p:nvPr/>
        </p:nvSpPr>
        <p:spPr>
          <a:xfrm rot="16200000">
            <a:off x="19592328" y="11690724"/>
            <a:ext cx="312343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98" name="Jul"/>
          <p:cNvSpPr txBox="1"/>
          <p:nvPr/>
        </p:nvSpPr>
        <p:spPr>
          <a:xfrm rot="18900000">
            <a:off x="19550828" y="11916870"/>
            <a:ext cx="542865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Jul</a:t>
            </a:r>
          </a:p>
        </p:txBody>
      </p:sp>
      <p:grpSp>
        <p:nvGrpSpPr>
          <p:cNvPr id="907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899" name="Image 1" descr="Image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0" name="Image 2" descr="Imag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1" name="Image 3" descr="Image 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2" name="Image 4" descr="Imag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3" name="Image 5" descr="Imag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4" name="Image 6" descr="Imag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5" name="Image 7" descr="Imag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6" name="Image 8" descr="Imag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08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17917" y="3980963"/>
            <a:ext cx="15748165" cy="4048984"/>
          </a:xfrm>
          <a:prstGeom prst="rect">
            <a:avLst/>
          </a:prstGeom>
          <a:ln w="12700">
            <a:miter lim="400000"/>
          </a:ln>
        </p:spPr>
      </p:pic>
      <p:sp>
        <p:nvSpPr>
          <p:cNvPr id="909" name="Goal • Problem • Solution • Result"/>
          <p:cNvSpPr txBox="1"/>
          <p:nvPr/>
        </p:nvSpPr>
        <p:spPr>
          <a:xfrm>
            <a:off x="2933197" y="2043458"/>
            <a:ext cx="18466233" cy="60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t>Goal • Problem • Solution • </a:t>
            </a:r>
            <a:r>
              <a:rPr b="1" u="sng"/>
              <a:t>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1" name="Table 1"/>
          <p:cNvGraphicFramePr/>
          <p:nvPr/>
        </p:nvGraphicFramePr>
        <p:xfrm>
          <a:off x="1954633" y="3173136"/>
          <a:ext cx="20474734" cy="736972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5309338"/>
                <a:gridCol w="15165395"/>
              </a:tblGrid>
              <a:tr h="184243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Scope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/>
                      </a:pPr>
                      <a:r>
                        <a:rPr sz="3600">
                          <a:solidFill>
                            <a:srgbClr val="D1D1FA"/>
                          </a:solidFill>
                        </a:rPr>
                        <a:t>Fit into the EVM bytecode size limit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84243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Timeframe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solidFill>
                            <a:srgbClr val="D1D1FA"/>
                          </a:solidFill>
                        </a:rPr>
                        <a:t>~1 month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84243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Headcount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solidFill>
                            <a:srgbClr val="D1D1FA"/>
                          </a:solidFill>
                        </a:rPr>
                        <a:t>1 LLVM Engineer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84243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Baseline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3600">
                          <a:solidFill>
                            <a:srgbClr val="D1D1FA"/>
                          </a:solidFill>
                        </a:defRPr>
                      </a:pPr>
                      <a:r>
                        <a:t>Bytecode is </a:t>
                      </a:r>
                      <a:r>
                        <a:rPr b="1"/>
                        <a:t>6%</a:t>
                      </a:r>
                      <a:r>
                        <a:t> larger (median)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912" name="solx v0.1.2: Bytecode Size"/>
          <p:cNvSpPr txBox="1"/>
          <p:nvPr/>
        </p:nvSpPr>
        <p:spPr>
          <a:xfrm>
            <a:off x="7754569" y="919330"/>
            <a:ext cx="8874862" cy="95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solx v0.1.2: Bytecode Size</a:t>
            </a:r>
          </a:p>
        </p:txBody>
      </p:sp>
      <p:sp>
        <p:nvSpPr>
          <p:cNvPr id="913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14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15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16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17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18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19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20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921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922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923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924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925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926" name="Arrow"/>
          <p:cNvSpPr/>
          <p:nvPr/>
        </p:nvSpPr>
        <p:spPr>
          <a:xfrm rot="16200000">
            <a:off x="19592328" y="11690724"/>
            <a:ext cx="312343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27" name="Jul"/>
          <p:cNvSpPr txBox="1"/>
          <p:nvPr/>
        </p:nvSpPr>
        <p:spPr>
          <a:xfrm rot="18900000">
            <a:off x="19550828" y="11916870"/>
            <a:ext cx="542865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Jul</a:t>
            </a:r>
          </a:p>
        </p:txBody>
      </p:sp>
      <p:grpSp>
        <p:nvGrpSpPr>
          <p:cNvPr id="936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928" name="Image 1" descr="Image 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29" name="Image 2" descr="Imag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0" name="Image 3" descr="Imag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1" name="Image 4" descr="Imag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2" name="Image 5" descr="Imag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3" name="Image 6" descr="Image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4" name="Image 7" descr="Imag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5" name="Image 8" descr="Imag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37" name="Image 0" descr="Image 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700000">
            <a:off x="18427290" y="3360875"/>
            <a:ext cx="2642418" cy="2646666"/>
          </a:xfrm>
          <a:prstGeom prst="rect">
            <a:avLst/>
          </a:prstGeom>
          <a:ln w="12700">
            <a:miter lim="400000"/>
          </a:ln>
        </p:spPr>
      </p:pic>
      <p:sp>
        <p:nvSpPr>
          <p:cNvPr id="938" name="Goal • Problem • Solution • Result"/>
          <p:cNvSpPr txBox="1"/>
          <p:nvPr/>
        </p:nvSpPr>
        <p:spPr>
          <a:xfrm>
            <a:off x="2958883" y="2040654"/>
            <a:ext cx="18466234" cy="60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rPr b="1" u="sng"/>
              <a:t>Goal</a:t>
            </a:r>
            <a:r>
              <a:t> • Problem • Solution • 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41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42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43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44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45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46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47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948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949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950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951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952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953" name="Arrow"/>
          <p:cNvSpPr/>
          <p:nvPr/>
        </p:nvSpPr>
        <p:spPr>
          <a:xfrm rot="16200000">
            <a:off x="19592328" y="11690724"/>
            <a:ext cx="312343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4" name="Jul"/>
          <p:cNvSpPr txBox="1"/>
          <p:nvPr/>
        </p:nvSpPr>
        <p:spPr>
          <a:xfrm rot="18900000">
            <a:off x="19550828" y="11916870"/>
            <a:ext cx="542865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Jul</a:t>
            </a:r>
          </a:p>
        </p:txBody>
      </p:sp>
      <p:sp>
        <p:nvSpPr>
          <p:cNvPr id="955" name="LLVM passes not tuned for EVM…"/>
          <p:cNvSpPr txBox="1"/>
          <p:nvPr/>
        </p:nvSpPr>
        <p:spPr>
          <a:xfrm>
            <a:off x="2967838" y="4056255"/>
            <a:ext cx="8999628" cy="144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1016000" indent="-406400" defTabSz="914400">
              <a:lnSpc>
                <a:spcPct val="150000"/>
              </a:lnSpc>
              <a:spcBef>
                <a:spcPts val="0"/>
              </a:spcBef>
              <a:buSzPct val="123000"/>
              <a:buChar char="‣"/>
              <a:defRPr sz="3600">
                <a:solidFill>
                  <a:srgbClr val="D1D1FA"/>
                </a:solidFill>
              </a:defRPr>
            </a:pPr>
            <a:r>
              <a:t>LLVM passes not tuned for EVM</a:t>
            </a:r>
          </a:p>
          <a:p>
            <a:pPr lvl="1" marL="1016000" indent="-406400" defTabSz="914400">
              <a:lnSpc>
                <a:spcPct val="150000"/>
              </a:lnSpc>
              <a:spcBef>
                <a:spcPts val="0"/>
              </a:spcBef>
              <a:buSzPct val="123000"/>
              <a:buChar char="‣"/>
              <a:defRPr sz="3600">
                <a:solidFill>
                  <a:srgbClr val="D1D1FA"/>
                </a:solidFill>
              </a:defRPr>
            </a:pPr>
            <a:r>
              <a:t>Strong preference for gas reduction</a:t>
            </a:r>
          </a:p>
        </p:txBody>
      </p:sp>
      <p:sp>
        <p:nvSpPr>
          <p:cNvPr id="956" name="solx v0.1.2: Bytecode Size"/>
          <p:cNvSpPr txBox="1"/>
          <p:nvPr/>
        </p:nvSpPr>
        <p:spPr>
          <a:xfrm>
            <a:off x="7754569" y="919330"/>
            <a:ext cx="8874862" cy="95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solx v0.1.2: Bytecode Size</a:t>
            </a:r>
          </a:p>
        </p:txBody>
      </p:sp>
      <p:pic>
        <p:nvPicPr>
          <p:cNvPr id="95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8400" y="7095773"/>
            <a:ext cx="16967200" cy="2870201"/>
          </a:xfrm>
          <a:prstGeom prst="rect">
            <a:avLst/>
          </a:prstGeom>
          <a:ln w="12700">
            <a:miter lim="400000"/>
          </a:ln>
        </p:spPr>
      </p:pic>
      <p:sp>
        <p:nvSpPr>
          <p:cNvPr id="958" name="Rectangle"/>
          <p:cNvSpPr/>
          <p:nvPr/>
        </p:nvSpPr>
        <p:spPr>
          <a:xfrm>
            <a:off x="4704007" y="8273371"/>
            <a:ext cx="11730283" cy="459722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967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959" name="Image 1" descr="Image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60" name="Image 2" descr="Imag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61" name="Image 3" descr="Image 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62" name="Image 4" descr="Imag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63" name="Image 5" descr="Imag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64" name="Image 6" descr="Imag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65" name="Image 7" descr="Imag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66" name="Image 8" descr="Imag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68" name="Image 0" descr="Image 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268934" y="3763112"/>
            <a:ext cx="2030668" cy="2033933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Goal • Problem • Solution • Result"/>
          <p:cNvSpPr txBox="1"/>
          <p:nvPr/>
        </p:nvSpPr>
        <p:spPr>
          <a:xfrm>
            <a:off x="2958883" y="2040294"/>
            <a:ext cx="18466234" cy="603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t>Goal • </a:t>
            </a:r>
            <a:r>
              <a:rPr b="1" u="sng"/>
              <a:t>Problem</a:t>
            </a:r>
            <a:r>
              <a:t> • Solution • 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72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3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4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5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6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7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8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979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980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981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982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983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984" name="Arrow"/>
          <p:cNvSpPr/>
          <p:nvPr/>
        </p:nvSpPr>
        <p:spPr>
          <a:xfrm rot="16200000">
            <a:off x="19592328" y="11690724"/>
            <a:ext cx="312343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85" name="Jul"/>
          <p:cNvSpPr txBox="1"/>
          <p:nvPr/>
        </p:nvSpPr>
        <p:spPr>
          <a:xfrm rot="18900000">
            <a:off x="19550828" y="11916870"/>
            <a:ext cx="542865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Jul</a:t>
            </a:r>
          </a:p>
        </p:txBody>
      </p:sp>
      <p:sp>
        <p:nvSpPr>
          <p:cNvPr id="986" name="solx v0.1.2: Bytecode Size"/>
          <p:cNvSpPr txBox="1"/>
          <p:nvPr/>
        </p:nvSpPr>
        <p:spPr>
          <a:xfrm>
            <a:off x="7754569" y="919330"/>
            <a:ext cx="8874862" cy="95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solx v0.1.2: Bytecode Size</a:t>
            </a:r>
          </a:p>
        </p:txBody>
      </p:sp>
      <p:sp>
        <p:nvSpPr>
          <p:cNvPr id="987" name="PUSH32 0xffffffffffffffffffffffffffffffffffffffffffffffffffffffffffffffff"/>
          <p:cNvSpPr txBox="1"/>
          <p:nvPr/>
        </p:nvSpPr>
        <p:spPr>
          <a:xfrm>
            <a:off x="5458643" y="3731198"/>
            <a:ext cx="1346671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D1D1FA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PUSH32 0xffffffffffffffffffffffffffffffffffffffffffffffffffffffffffffffff</a:t>
            </a:r>
          </a:p>
        </p:txBody>
      </p:sp>
      <p:sp>
        <p:nvSpPr>
          <p:cNvPr id="988" name="PUSH1 0x01…"/>
          <p:cNvSpPr txBox="1"/>
          <p:nvPr/>
        </p:nvSpPr>
        <p:spPr>
          <a:xfrm>
            <a:off x="11128846" y="5150045"/>
            <a:ext cx="1943398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30000"/>
              </a:lnSpc>
              <a:spcBef>
                <a:spcPts val="1500"/>
              </a:spcBef>
              <a:defRPr sz="2400">
                <a:solidFill>
                  <a:srgbClr val="D1D1FA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PUSH1 0x01</a:t>
            </a:r>
          </a:p>
          <a:p>
            <a:pPr>
              <a:lnSpc>
                <a:spcPct val="30000"/>
              </a:lnSpc>
              <a:spcBef>
                <a:spcPts val="1500"/>
              </a:spcBef>
              <a:defRPr sz="2400">
                <a:solidFill>
                  <a:srgbClr val="D1D1FA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PUSH0</a:t>
            </a:r>
          </a:p>
          <a:p>
            <a:pPr>
              <a:lnSpc>
                <a:spcPct val="30000"/>
              </a:lnSpc>
              <a:spcBef>
                <a:spcPts val="1500"/>
              </a:spcBef>
              <a:defRPr sz="2400">
                <a:solidFill>
                  <a:srgbClr val="D1D1FA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SUB</a:t>
            </a:r>
          </a:p>
        </p:txBody>
      </p:sp>
      <p:sp>
        <p:nvSpPr>
          <p:cNvPr id="989" name="Arrow"/>
          <p:cNvSpPr/>
          <p:nvPr/>
        </p:nvSpPr>
        <p:spPr>
          <a:xfrm rot="5400000">
            <a:off x="11668932" y="4391439"/>
            <a:ext cx="863225" cy="542866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90" name="EVM Limit…"/>
          <p:cNvSpPr txBox="1"/>
          <p:nvPr/>
        </p:nvSpPr>
        <p:spPr>
          <a:xfrm>
            <a:off x="6662118" y="8420317"/>
            <a:ext cx="2037624" cy="1151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1500"/>
              </a:spcBef>
              <a:defRPr sz="3200">
                <a:solidFill>
                  <a:srgbClr val="D1D1FA"/>
                </a:solidFill>
              </a:defRPr>
            </a:pPr>
            <a:r>
              <a:t>EVM Limit</a:t>
            </a:r>
          </a:p>
          <a:p>
            <a:pPr algn="ctr">
              <a:lnSpc>
                <a:spcPct val="80000"/>
              </a:lnSpc>
              <a:spcBef>
                <a:spcPts val="1500"/>
              </a:spcBef>
              <a:defRPr sz="3200">
                <a:solidFill>
                  <a:srgbClr val="D1D1FA"/>
                </a:solidFill>
              </a:defRPr>
            </a:pPr>
            <a:r>
              <a:t>Exceeded</a:t>
            </a:r>
          </a:p>
        </p:txBody>
      </p:sp>
      <p:sp>
        <p:nvSpPr>
          <p:cNvPr id="991" name="Rounded Rectangle"/>
          <p:cNvSpPr/>
          <p:nvPr/>
        </p:nvSpPr>
        <p:spPr>
          <a:xfrm>
            <a:off x="5751868" y="8184163"/>
            <a:ext cx="2967485" cy="1623987"/>
          </a:xfrm>
          <a:prstGeom prst="roundRect">
            <a:avLst>
              <a:gd name="adj" fmla="val 23220"/>
            </a:avLst>
          </a:prstGeom>
          <a:ln w="12700">
            <a:solidFill>
              <a:srgbClr val="D1D1F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92" name="Unfold More"/>
          <p:cNvSpPr txBox="1"/>
          <p:nvPr/>
        </p:nvSpPr>
        <p:spPr>
          <a:xfrm>
            <a:off x="11971786" y="8432322"/>
            <a:ext cx="1468985" cy="1127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1500"/>
              </a:spcBef>
              <a:defRPr sz="3600">
                <a:solidFill>
                  <a:srgbClr val="D1D1FA"/>
                </a:solidFill>
              </a:defRPr>
            </a:pPr>
            <a:r>
              <a:t>Unfold</a:t>
            </a:r>
            <a:br/>
            <a:r>
              <a:t>More</a:t>
            </a:r>
          </a:p>
        </p:txBody>
      </p:sp>
      <p:sp>
        <p:nvSpPr>
          <p:cNvPr id="993" name="Rounded Rectangle"/>
          <p:cNvSpPr/>
          <p:nvPr/>
        </p:nvSpPr>
        <p:spPr>
          <a:xfrm>
            <a:off x="10616803" y="8184163"/>
            <a:ext cx="2967485" cy="1623987"/>
          </a:xfrm>
          <a:prstGeom prst="roundRect">
            <a:avLst>
              <a:gd name="adj" fmla="val 23220"/>
            </a:avLst>
          </a:prstGeom>
          <a:ln w="12700">
            <a:solidFill>
              <a:srgbClr val="D1D1F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94" name="⚠️"/>
          <p:cNvSpPr txBox="1"/>
          <p:nvPr/>
        </p:nvSpPr>
        <p:spPr>
          <a:xfrm>
            <a:off x="5926805" y="8545306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1500"/>
              </a:spcBef>
            </a:lvl1pPr>
          </a:lstStyle>
          <a:p>
            <a:pPr>
              <a:defRPr sz="3600"/>
            </a:pPr>
            <a:r>
              <a:rPr sz="4800"/>
              <a:t>⚠️</a:t>
            </a:r>
          </a:p>
        </p:txBody>
      </p:sp>
      <p:sp>
        <p:nvSpPr>
          <p:cNvPr id="995" name="🛠️"/>
          <p:cNvSpPr txBox="1"/>
          <p:nvPr/>
        </p:nvSpPr>
        <p:spPr>
          <a:xfrm>
            <a:off x="10964678" y="8545306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</a:lvl1pPr>
          </a:lstStyle>
          <a:p>
            <a:pPr defTabSz="914400"/>
            <a:r>
              <a:t>🛠️</a:t>
            </a:r>
          </a:p>
        </p:txBody>
      </p:sp>
      <p:sp>
        <p:nvSpPr>
          <p:cNvPr id="996" name="EVM Limit…"/>
          <p:cNvSpPr txBox="1"/>
          <p:nvPr/>
        </p:nvSpPr>
        <p:spPr>
          <a:xfrm>
            <a:off x="16280291" y="8442893"/>
            <a:ext cx="2269340" cy="1106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1500"/>
              </a:spcBef>
              <a:defRPr sz="3000">
                <a:solidFill>
                  <a:srgbClr val="D1D1FA"/>
                </a:solidFill>
              </a:defRPr>
            </a:pPr>
            <a:r>
              <a:t>EVM Limit</a:t>
            </a:r>
          </a:p>
          <a:p>
            <a:pPr algn="ctr">
              <a:lnSpc>
                <a:spcPct val="80000"/>
              </a:lnSpc>
              <a:spcBef>
                <a:spcPts val="1500"/>
              </a:spcBef>
              <a:defRPr sz="3000">
                <a:solidFill>
                  <a:srgbClr val="D1D1FA"/>
                </a:solidFill>
              </a:defRPr>
            </a:pPr>
            <a:r>
              <a:t>Respected</a:t>
            </a:r>
          </a:p>
        </p:txBody>
      </p:sp>
      <p:sp>
        <p:nvSpPr>
          <p:cNvPr id="997" name="Rounded Rectangle"/>
          <p:cNvSpPr/>
          <p:nvPr/>
        </p:nvSpPr>
        <p:spPr>
          <a:xfrm>
            <a:off x="15481737" y="8184163"/>
            <a:ext cx="2967485" cy="1623987"/>
          </a:xfrm>
          <a:prstGeom prst="roundRect">
            <a:avLst>
              <a:gd name="adj" fmla="val 23220"/>
            </a:avLst>
          </a:prstGeom>
          <a:ln w="12700">
            <a:solidFill>
              <a:srgbClr val="D1D1F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98" name="✅"/>
          <p:cNvSpPr txBox="1"/>
          <p:nvPr/>
        </p:nvSpPr>
        <p:spPr>
          <a:xfrm>
            <a:off x="15643973" y="8545306"/>
            <a:ext cx="7239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1500"/>
              </a:spcBef>
            </a:lvl1pPr>
          </a:lstStyle>
          <a:p>
            <a:pPr>
              <a:defRPr sz="3600"/>
            </a:pPr>
            <a:r>
              <a:rPr sz="4800"/>
              <a:t>✅</a:t>
            </a:r>
          </a:p>
        </p:txBody>
      </p:sp>
      <p:sp>
        <p:nvSpPr>
          <p:cNvPr id="999" name="Arrow"/>
          <p:cNvSpPr/>
          <p:nvPr/>
        </p:nvSpPr>
        <p:spPr>
          <a:xfrm>
            <a:off x="8995938" y="9016395"/>
            <a:ext cx="1344279" cy="60392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00" name="Arrow"/>
          <p:cNvSpPr/>
          <p:nvPr/>
        </p:nvSpPr>
        <p:spPr>
          <a:xfrm>
            <a:off x="13860873" y="8694196"/>
            <a:ext cx="1344279" cy="60392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01" name="Arrow"/>
          <p:cNvSpPr/>
          <p:nvPr/>
        </p:nvSpPr>
        <p:spPr>
          <a:xfrm flipH="1">
            <a:off x="8982957" y="8545306"/>
            <a:ext cx="1344280" cy="60392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02" name="Constant unfolding"/>
          <p:cNvSpPr txBox="1"/>
          <p:nvPr/>
        </p:nvSpPr>
        <p:spPr>
          <a:xfrm>
            <a:off x="10099837" y="6236847"/>
            <a:ext cx="4001416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D1D1FA"/>
                </a:solidFill>
              </a:defRPr>
            </a:lvl1pPr>
          </a:lstStyle>
          <a:p>
            <a:pPr/>
            <a:r>
              <a:t>Constant unfolding</a:t>
            </a:r>
          </a:p>
        </p:txBody>
      </p:sp>
      <p:sp>
        <p:nvSpPr>
          <p:cNvPr id="1003" name="Adaptive gas/size tradeoff"/>
          <p:cNvSpPr txBox="1"/>
          <p:nvPr/>
        </p:nvSpPr>
        <p:spPr>
          <a:xfrm>
            <a:off x="9471659" y="10049800"/>
            <a:ext cx="5440681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D1D1FA"/>
                </a:solidFill>
              </a:defRPr>
            </a:lvl1pPr>
          </a:lstStyle>
          <a:p>
            <a:pPr/>
            <a:r>
              <a:t>Adaptive gas/size tradeoff</a:t>
            </a:r>
          </a:p>
        </p:txBody>
      </p:sp>
      <p:grpSp>
        <p:nvGrpSpPr>
          <p:cNvPr id="1012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1004" name="Image 1" descr="Image 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5" name="Image 2" descr="Imag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6" name="Image 3" descr="Imag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7" name="Image 4" descr="Imag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8" name="Image 5" descr="Imag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9" name="Image 6" descr="Image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10" name="Image 7" descr="Imag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11" name="Image 8" descr="Imag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3" name="Goal • Problem • Solution • Result"/>
          <p:cNvSpPr txBox="1"/>
          <p:nvPr/>
        </p:nvSpPr>
        <p:spPr>
          <a:xfrm>
            <a:off x="2941776" y="2043458"/>
            <a:ext cx="18466233" cy="60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t>Goal • Problem • </a:t>
            </a:r>
            <a:r>
              <a:rPr b="1" u="sng"/>
              <a:t>Solution</a:t>
            </a:r>
            <a:r>
              <a:t> • 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16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17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18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19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20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21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22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1023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1024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1025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1026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1027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1028" name="Arrow"/>
          <p:cNvSpPr/>
          <p:nvPr/>
        </p:nvSpPr>
        <p:spPr>
          <a:xfrm rot="16200000">
            <a:off x="20100328" y="11690724"/>
            <a:ext cx="312343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29" name="Sep"/>
          <p:cNvSpPr txBox="1"/>
          <p:nvPr/>
        </p:nvSpPr>
        <p:spPr>
          <a:xfrm rot="18900000">
            <a:off x="20033428" y="11916870"/>
            <a:ext cx="542865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Sep</a:t>
            </a:r>
          </a:p>
        </p:txBody>
      </p:sp>
      <p:grpSp>
        <p:nvGrpSpPr>
          <p:cNvPr id="1038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1030" name="Image 1" descr="Image 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1" name="Image 2" descr="Imag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2" name="Image 3" descr="Imag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3" name="Image 4" descr="Imag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4" name="Image 5" descr="Imag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5" name="Image 6" descr="Image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6" name="Image 7" descr="Imag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7" name="Image 8" descr="Imag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39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0" y="3950044"/>
            <a:ext cx="13081000" cy="5815912"/>
          </a:xfrm>
          <a:prstGeom prst="rect">
            <a:avLst/>
          </a:prstGeom>
          <a:ln w="12700">
            <a:miter lim="400000"/>
          </a:ln>
        </p:spPr>
      </p:pic>
      <p:sp>
        <p:nvSpPr>
          <p:cNvPr id="1040" name="Goal • Problem • Solution • Result"/>
          <p:cNvSpPr txBox="1"/>
          <p:nvPr/>
        </p:nvSpPr>
        <p:spPr>
          <a:xfrm>
            <a:off x="2933197" y="2043458"/>
            <a:ext cx="18466233" cy="60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t>Goal • Problem • Solution • </a:t>
            </a:r>
            <a:r>
              <a:rPr b="1" u="sng"/>
              <a:t>Result</a:t>
            </a:r>
          </a:p>
        </p:txBody>
      </p:sp>
      <p:sp>
        <p:nvSpPr>
          <p:cNvPr id="1041" name="solx v0.1.2"/>
          <p:cNvSpPr txBox="1"/>
          <p:nvPr/>
        </p:nvSpPr>
        <p:spPr>
          <a:xfrm>
            <a:off x="10369295" y="919142"/>
            <a:ext cx="3645409" cy="95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solx v0.1.2</a:t>
            </a:r>
          </a:p>
        </p:txBody>
      </p:sp>
      <p:sp>
        <p:nvSpPr>
          <p:cNvPr id="1042" name="Bytecode size"/>
          <p:cNvSpPr txBox="1"/>
          <p:nvPr/>
        </p:nvSpPr>
        <p:spPr>
          <a:xfrm>
            <a:off x="6032684" y="4496654"/>
            <a:ext cx="2352803" cy="52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Bytecode size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45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46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47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48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49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50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51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1052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1053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1054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1055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1056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1057" name="Arrow"/>
          <p:cNvSpPr/>
          <p:nvPr/>
        </p:nvSpPr>
        <p:spPr>
          <a:xfrm rot="16200000">
            <a:off x="20100328" y="11690724"/>
            <a:ext cx="312343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58" name="Sep"/>
          <p:cNvSpPr txBox="1"/>
          <p:nvPr/>
        </p:nvSpPr>
        <p:spPr>
          <a:xfrm rot="18900000">
            <a:off x="20033428" y="11916870"/>
            <a:ext cx="542865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Sep</a:t>
            </a:r>
          </a:p>
        </p:txBody>
      </p:sp>
      <p:sp>
        <p:nvSpPr>
          <p:cNvPr id="1059" name="solx v0.1.2"/>
          <p:cNvSpPr txBox="1"/>
          <p:nvPr/>
        </p:nvSpPr>
        <p:spPr>
          <a:xfrm>
            <a:off x="10369295" y="919142"/>
            <a:ext cx="3645409" cy="95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solx v0.1.2</a:t>
            </a:r>
          </a:p>
        </p:txBody>
      </p:sp>
      <p:grpSp>
        <p:nvGrpSpPr>
          <p:cNvPr id="1068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1060" name="Image 1" descr="Image 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1" name="Image 2" descr="Imag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2" name="Image 3" descr="Imag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3" name="Image 4" descr="Imag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4" name="Image 5" descr="Imag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5" name="Image 6" descr="Image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6" name="Image 7" descr="Imag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7" name="Image 8" descr="Imag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69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0" y="3898974"/>
            <a:ext cx="13081000" cy="5918052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Goal • Problem • Solution • Result"/>
          <p:cNvSpPr txBox="1"/>
          <p:nvPr/>
        </p:nvSpPr>
        <p:spPr>
          <a:xfrm>
            <a:off x="2933197" y="2043458"/>
            <a:ext cx="18466233" cy="60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t>Goal • Problem • Solution • </a:t>
            </a:r>
            <a:r>
              <a:rPr b="1" u="sng"/>
              <a:t>Result</a:t>
            </a:r>
          </a:p>
        </p:txBody>
      </p:sp>
      <p:sp>
        <p:nvSpPr>
          <p:cNvPr id="1071" name="Gas"/>
          <p:cNvSpPr txBox="1"/>
          <p:nvPr/>
        </p:nvSpPr>
        <p:spPr>
          <a:xfrm>
            <a:off x="6032684" y="4397693"/>
            <a:ext cx="752958" cy="52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Gas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al • Problem • Solution • Result"/>
          <p:cNvSpPr txBox="1"/>
          <p:nvPr/>
        </p:nvSpPr>
        <p:spPr>
          <a:xfrm>
            <a:off x="2958883" y="2040294"/>
            <a:ext cx="18466234" cy="603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t>Goal • </a:t>
            </a:r>
            <a:r>
              <a:rPr b="1" u="sng"/>
              <a:t>Problem</a:t>
            </a:r>
            <a:r>
              <a:t> • Solution • Result</a:t>
            </a:r>
          </a:p>
        </p:txBody>
      </p:sp>
      <p:sp>
        <p:nvSpPr>
          <p:cNvPr id="207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8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9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0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1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2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3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4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215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216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217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218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219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220" name="Arrow"/>
          <p:cNvSpPr/>
          <p:nvPr/>
        </p:nvSpPr>
        <p:spPr>
          <a:xfrm rot="16200000">
            <a:off x="3606261" y="11703612"/>
            <a:ext cx="312344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1" name="Jan"/>
          <p:cNvSpPr txBox="1"/>
          <p:nvPr/>
        </p:nvSpPr>
        <p:spPr>
          <a:xfrm rot="18900000">
            <a:off x="3593180" y="11929946"/>
            <a:ext cx="542865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Jan</a:t>
            </a:r>
          </a:p>
        </p:txBody>
      </p:sp>
      <p:sp>
        <p:nvSpPr>
          <p:cNvPr id="222" name="Phase 1 - Multi-target Support"/>
          <p:cNvSpPr txBox="1"/>
          <p:nvPr/>
        </p:nvSpPr>
        <p:spPr>
          <a:xfrm>
            <a:off x="7001764" y="878690"/>
            <a:ext cx="10380473" cy="957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Phase 1 - Multi-target Support</a:t>
            </a:r>
          </a:p>
        </p:txBody>
      </p:sp>
      <p:sp>
        <p:nvSpPr>
          <p:cNvPr id="223" name="Only one compiler available: solc…"/>
          <p:cNvSpPr txBox="1"/>
          <p:nvPr/>
        </p:nvSpPr>
        <p:spPr>
          <a:xfrm>
            <a:off x="3571527" y="5780290"/>
            <a:ext cx="7637555" cy="2114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>
              <a:lnSpc>
                <a:spcPct val="50000"/>
              </a:lnSpc>
              <a:spcBef>
                <a:spcPts val="3600"/>
              </a:spcBef>
              <a:buSzPct val="100000"/>
              <a:buChar char="‣"/>
              <a:defRPr sz="3600">
                <a:solidFill>
                  <a:srgbClr val="D1D1FA"/>
                </a:solidFill>
              </a:defRPr>
            </a:pPr>
            <a:r>
              <a:t>Only one compiler available: </a:t>
            </a:r>
            <a:r>
              <a:rPr b="1"/>
              <a:t>solc</a:t>
            </a:r>
            <a:endParaRPr b="1"/>
          </a:p>
          <a:p>
            <a:pPr marL="457200" indent="-457200">
              <a:lnSpc>
                <a:spcPct val="50000"/>
              </a:lnSpc>
              <a:spcBef>
                <a:spcPts val="3600"/>
              </a:spcBef>
              <a:buSzPct val="100000"/>
              <a:buChar char="‣"/>
              <a:defRPr sz="3600">
                <a:solidFill>
                  <a:srgbClr val="D1D1FA"/>
                </a:solidFill>
              </a:defRPr>
            </a:pPr>
            <a:r>
              <a:t>Limited multi-target support</a:t>
            </a:r>
          </a:p>
          <a:p>
            <a:pPr marL="457200" indent="-457200">
              <a:lnSpc>
                <a:spcPct val="50000"/>
              </a:lnSpc>
              <a:spcBef>
                <a:spcPts val="3600"/>
              </a:spcBef>
              <a:buSzPct val="100000"/>
              <a:buChar char="‣"/>
              <a:defRPr sz="3600">
                <a:solidFill>
                  <a:srgbClr val="D1D1FA"/>
                </a:solidFill>
              </a:defRPr>
            </a:pPr>
            <a:r>
              <a:t>EVM-centric pipelines and IRs</a:t>
            </a:r>
          </a:p>
        </p:txBody>
      </p:sp>
      <p:sp>
        <p:nvSpPr>
          <p:cNvPr id="224" name="Rounded Rectangle"/>
          <p:cNvSpPr/>
          <p:nvPr/>
        </p:nvSpPr>
        <p:spPr>
          <a:xfrm>
            <a:off x="16539452" y="3764329"/>
            <a:ext cx="2176295" cy="1186144"/>
          </a:xfrm>
          <a:prstGeom prst="roundRect">
            <a:avLst>
              <a:gd name="adj" fmla="val 23315"/>
            </a:avLst>
          </a:prstGeom>
          <a:ln w="12700">
            <a:solidFill>
              <a:srgbClr val="D1D1F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5" name="Rounded Rectangle"/>
          <p:cNvSpPr/>
          <p:nvPr/>
        </p:nvSpPr>
        <p:spPr>
          <a:xfrm>
            <a:off x="14400350" y="6925830"/>
            <a:ext cx="2176295" cy="1186145"/>
          </a:xfrm>
          <a:prstGeom prst="roundRect">
            <a:avLst>
              <a:gd name="adj" fmla="val 23315"/>
            </a:avLst>
          </a:prstGeom>
          <a:ln w="12700">
            <a:solidFill>
              <a:srgbClr val="D1D1F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6" name="Rounded Rectangle"/>
          <p:cNvSpPr/>
          <p:nvPr/>
        </p:nvSpPr>
        <p:spPr>
          <a:xfrm>
            <a:off x="18816087" y="5626310"/>
            <a:ext cx="2176295" cy="1186145"/>
          </a:xfrm>
          <a:prstGeom prst="roundRect">
            <a:avLst>
              <a:gd name="adj" fmla="val 23315"/>
            </a:avLst>
          </a:prstGeom>
          <a:ln w="12700">
            <a:solidFill>
              <a:srgbClr val="D1D1F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7" name="Rounded Rectangle"/>
          <p:cNvSpPr/>
          <p:nvPr/>
        </p:nvSpPr>
        <p:spPr>
          <a:xfrm>
            <a:off x="16539452" y="9385789"/>
            <a:ext cx="2176295" cy="1186145"/>
          </a:xfrm>
          <a:prstGeom prst="roundRect">
            <a:avLst>
              <a:gd name="adj" fmla="val 23315"/>
            </a:avLst>
          </a:prstGeom>
          <a:ln w="12700">
            <a:solidFill>
              <a:srgbClr val="D1D1FA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8" name="EVM…"/>
          <p:cNvSpPr txBox="1"/>
          <p:nvPr/>
        </p:nvSpPr>
        <p:spPr>
          <a:xfrm>
            <a:off x="16918482" y="9586223"/>
            <a:ext cx="1418236" cy="785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"/>
              </a:lnSpc>
              <a:spcBef>
                <a:spcPts val="2200"/>
              </a:spcBef>
              <a:defRPr sz="2400">
                <a:solidFill>
                  <a:srgbClr val="D1D1FA"/>
                </a:solidFill>
              </a:defRPr>
            </a:pPr>
            <a:r>
              <a:t>EVM</a:t>
            </a:r>
          </a:p>
          <a:p>
            <a:pPr algn="ctr">
              <a:lnSpc>
                <a:spcPct val="10000"/>
              </a:lnSpc>
              <a:spcBef>
                <a:spcPts val="2200"/>
              </a:spcBef>
              <a:defRPr sz="2400">
                <a:solidFill>
                  <a:srgbClr val="D1D1FA"/>
                </a:solidFill>
              </a:defRPr>
            </a:pPr>
            <a:r>
              <a:t>Bytecode</a:t>
            </a:r>
          </a:p>
        </p:txBody>
      </p:sp>
      <p:sp>
        <p:nvSpPr>
          <p:cNvPr id="229" name="EVM…"/>
          <p:cNvSpPr txBox="1"/>
          <p:nvPr/>
        </p:nvSpPr>
        <p:spPr>
          <a:xfrm>
            <a:off x="14767950" y="7085624"/>
            <a:ext cx="1441096" cy="785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"/>
              </a:lnSpc>
              <a:spcBef>
                <a:spcPts val="2200"/>
              </a:spcBef>
              <a:defRPr sz="2400">
                <a:solidFill>
                  <a:srgbClr val="D1D1FA"/>
                </a:solidFill>
              </a:defRPr>
            </a:pPr>
            <a:r>
              <a:t>EVM</a:t>
            </a:r>
          </a:p>
          <a:p>
            <a:pPr algn="ctr">
              <a:lnSpc>
                <a:spcPct val="10000"/>
              </a:lnSpc>
              <a:spcBef>
                <a:spcPts val="2200"/>
              </a:spcBef>
              <a:defRPr sz="2400">
                <a:solidFill>
                  <a:srgbClr val="D1D1FA"/>
                </a:solidFill>
              </a:defRPr>
            </a:pPr>
            <a:r>
              <a:t>Assembly</a:t>
            </a:r>
          </a:p>
        </p:txBody>
      </p:sp>
      <p:sp>
        <p:nvSpPr>
          <p:cNvPr id="230" name="Yul"/>
          <p:cNvSpPr txBox="1"/>
          <p:nvPr/>
        </p:nvSpPr>
        <p:spPr>
          <a:xfrm>
            <a:off x="19538017" y="5901933"/>
            <a:ext cx="732435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"/>
              </a:lnSpc>
              <a:spcBef>
                <a:spcPts val="2200"/>
              </a:spcBef>
              <a:defRPr sz="3600">
                <a:solidFill>
                  <a:srgbClr val="D1D1FA"/>
                </a:solidFill>
              </a:defRPr>
            </a:lvl1pPr>
          </a:lstStyle>
          <a:p>
            <a:pPr/>
            <a:r>
              <a:t>Yul</a:t>
            </a:r>
          </a:p>
        </p:txBody>
      </p:sp>
      <p:sp>
        <p:nvSpPr>
          <p:cNvPr id="231" name="Solidity"/>
          <p:cNvSpPr txBox="1"/>
          <p:nvPr/>
        </p:nvSpPr>
        <p:spPr>
          <a:xfrm>
            <a:off x="16816984" y="4039951"/>
            <a:ext cx="1621232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10000"/>
              </a:lnSpc>
              <a:spcBef>
                <a:spcPts val="2200"/>
              </a:spcBef>
              <a:defRPr sz="3600">
                <a:solidFill>
                  <a:srgbClr val="D1D1FA"/>
                </a:solidFill>
              </a:defRPr>
            </a:lvl1pPr>
          </a:lstStyle>
          <a:p>
            <a:pPr/>
            <a:r>
              <a:t>Solidity</a:t>
            </a:r>
          </a:p>
        </p:txBody>
      </p:sp>
      <p:sp>
        <p:nvSpPr>
          <p:cNvPr id="232" name="Line"/>
          <p:cNvSpPr/>
          <p:nvPr/>
        </p:nvSpPr>
        <p:spPr>
          <a:xfrm>
            <a:off x="17622712" y="4976330"/>
            <a:ext cx="1223620" cy="774465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3" name="Line"/>
          <p:cNvSpPr/>
          <p:nvPr/>
        </p:nvSpPr>
        <p:spPr>
          <a:xfrm flipH="1">
            <a:off x="16548062" y="6528075"/>
            <a:ext cx="2260484" cy="821505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4" name="Line"/>
          <p:cNvSpPr/>
          <p:nvPr/>
        </p:nvSpPr>
        <p:spPr>
          <a:xfrm>
            <a:off x="16401289" y="8093859"/>
            <a:ext cx="1319025" cy="1319026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5" name="Line"/>
          <p:cNvSpPr/>
          <p:nvPr/>
        </p:nvSpPr>
        <p:spPr>
          <a:xfrm flipH="1">
            <a:off x="15687408" y="4956400"/>
            <a:ext cx="1972484" cy="1972484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6" name="Line"/>
          <p:cNvSpPr/>
          <p:nvPr/>
        </p:nvSpPr>
        <p:spPr>
          <a:xfrm flipH="1" flipV="1">
            <a:off x="13496968" y="5238699"/>
            <a:ext cx="7478072" cy="3576891"/>
          </a:xfrm>
          <a:prstGeom prst="line">
            <a:avLst/>
          </a:prstGeom>
          <a:ln w="38100" cap="rnd">
            <a:solidFill>
              <a:srgbClr val="D1D1FA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7" name="High-level"/>
          <p:cNvSpPr txBox="1"/>
          <p:nvPr/>
        </p:nvSpPr>
        <p:spPr>
          <a:xfrm rot="1560000">
            <a:off x="18856369" y="7605936"/>
            <a:ext cx="158817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D1D1FA"/>
                </a:solidFill>
              </a:defRPr>
            </a:lvl1pPr>
          </a:lstStyle>
          <a:p>
            <a:pPr/>
            <a:r>
              <a:t>High-level</a:t>
            </a:r>
          </a:p>
        </p:txBody>
      </p:sp>
      <p:sp>
        <p:nvSpPr>
          <p:cNvPr id="238" name="Low-level"/>
          <p:cNvSpPr txBox="1"/>
          <p:nvPr/>
        </p:nvSpPr>
        <p:spPr>
          <a:xfrm rot="1560000">
            <a:off x="18571351" y="8056406"/>
            <a:ext cx="158817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D1D1FA"/>
                </a:solidFill>
              </a:defRPr>
            </a:lvl1pPr>
          </a:lstStyle>
          <a:p>
            <a:pPr/>
            <a:r>
              <a:t>Low-level</a:t>
            </a:r>
          </a:p>
        </p:txBody>
      </p:sp>
      <p:grpSp>
        <p:nvGrpSpPr>
          <p:cNvPr id="247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239" name="Image 1" descr="Image 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0" name="Image 2" descr="Imag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" name="Image 3" descr="Imag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Image 4" descr="Imag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3" name="Image 5" descr="Imag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4" name="Image 6" descr="Image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5" name="Image 7" descr="Imag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6" name="Image 8" descr="Imag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v3.jpg" descr="v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40050" y="4194015"/>
            <a:ext cx="11899901" cy="129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4" name="v4.jpg" descr="v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0050" y="7377173"/>
            <a:ext cx="11899901" cy="1295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Arrow"/>
          <p:cNvSpPr/>
          <p:nvPr/>
        </p:nvSpPr>
        <p:spPr>
          <a:xfrm rot="5400000">
            <a:off x="15455000" y="5798294"/>
            <a:ext cx="1270001" cy="1270001"/>
          </a:xfrm>
          <a:prstGeom prst="rightArrow">
            <a:avLst>
              <a:gd name="adj1" fmla="val 23693"/>
              <a:gd name="adj2" fmla="val 40165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76" name="Coming soon: MLIR Codegen"/>
          <p:cNvSpPr txBox="1"/>
          <p:nvPr/>
        </p:nvSpPr>
        <p:spPr>
          <a:xfrm>
            <a:off x="7150760" y="919330"/>
            <a:ext cx="10082480" cy="95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Coming soon: MLIR Codegen</a:t>
            </a:r>
          </a:p>
        </p:txBody>
      </p:sp>
      <p:sp>
        <p:nvSpPr>
          <p:cNvPr id="1077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78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79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80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81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82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83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84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1085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1086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1087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1088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1089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1090" name="Arrow"/>
          <p:cNvSpPr/>
          <p:nvPr/>
        </p:nvSpPr>
        <p:spPr>
          <a:xfrm rot="16200000">
            <a:off x="11912576" y="11690724"/>
            <a:ext cx="312344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91" name="May"/>
          <p:cNvSpPr txBox="1"/>
          <p:nvPr/>
        </p:nvSpPr>
        <p:spPr>
          <a:xfrm rot="18900000">
            <a:off x="11822715" y="11942270"/>
            <a:ext cx="542866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May</a:t>
            </a:r>
          </a:p>
        </p:txBody>
      </p:sp>
      <p:sp>
        <p:nvSpPr>
          <p:cNvPr id="1104" name="Connection Line"/>
          <p:cNvSpPr/>
          <p:nvPr/>
        </p:nvSpPr>
        <p:spPr>
          <a:xfrm>
            <a:off x="12087408" y="11049599"/>
            <a:ext cx="10586558" cy="50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0" y="16126"/>
                </a:moveTo>
                <a:cubicBezTo>
                  <a:pt x="7208" y="-5400"/>
                  <a:pt x="14408" y="-5375"/>
                  <a:pt x="21600" y="16200"/>
                </a:cubicBezTo>
              </a:path>
            </a:pathLst>
          </a:custGeom>
          <a:ln w="25400">
            <a:solidFill>
              <a:srgbClr val="D1D1FA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93" name="Debuggers &amp; Tools…"/>
          <p:cNvSpPr txBox="1"/>
          <p:nvPr/>
        </p:nvSpPr>
        <p:spPr>
          <a:xfrm>
            <a:off x="2167948" y="5390648"/>
            <a:ext cx="6994254" cy="2033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>
              <a:buSzPct val="123000"/>
              <a:buChar char="‣"/>
              <a:defRPr>
                <a:solidFill>
                  <a:srgbClr val="D1D1FA"/>
                </a:solidFill>
              </a:defRPr>
            </a:pPr>
            <a:r>
              <a:t>Debuggers &amp; Tools</a:t>
            </a:r>
          </a:p>
          <a:p>
            <a:pPr marL="609600" indent="-609600">
              <a:buSzPct val="123000"/>
              <a:buChar char="‣"/>
              <a:defRPr>
                <a:solidFill>
                  <a:srgbClr val="D1D1FA"/>
                </a:solidFill>
              </a:defRPr>
            </a:pPr>
            <a:r>
              <a:t>3-6x compilation time</a:t>
            </a:r>
          </a:p>
        </p:txBody>
      </p:sp>
      <p:grpSp>
        <p:nvGrpSpPr>
          <p:cNvPr id="1102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1094" name="Image 1" descr="Image 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5" name="Image 2" descr="Image 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6" name="Image 3" descr="Image 3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7" name="Image 4" descr="Image 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8" name="Image 5" descr="Image 5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9" name="Image 6" descr="Image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00" name="Image 7" descr="Image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01" name="Image 8" descr="Image 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03" name="Image 0" descr="Image 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700000">
            <a:off x="22330742" y="10958239"/>
            <a:ext cx="1331436" cy="1333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Testing &amp; Security"/>
          <p:cNvSpPr txBox="1"/>
          <p:nvPr/>
        </p:nvSpPr>
        <p:spPr>
          <a:xfrm>
            <a:off x="9085935" y="918954"/>
            <a:ext cx="6212130" cy="957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Testing &amp; Security</a:t>
            </a:r>
          </a:p>
        </p:txBody>
      </p:sp>
      <p:sp>
        <p:nvSpPr>
          <p:cNvPr id="1107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08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09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10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11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12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13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14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1115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1116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1117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1118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1119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1120" name="Arrow"/>
          <p:cNvSpPr/>
          <p:nvPr/>
        </p:nvSpPr>
        <p:spPr>
          <a:xfrm rot="16200000">
            <a:off x="20532128" y="11690724"/>
            <a:ext cx="312343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21" name="Nov"/>
          <p:cNvSpPr txBox="1"/>
          <p:nvPr/>
        </p:nvSpPr>
        <p:spPr>
          <a:xfrm rot="18900000">
            <a:off x="20439828" y="11916870"/>
            <a:ext cx="542865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Nov</a:t>
            </a:r>
          </a:p>
        </p:txBody>
      </p:sp>
      <p:graphicFrame>
        <p:nvGraphicFramePr>
          <p:cNvPr id="1122" name="Table 1"/>
          <p:cNvGraphicFramePr/>
          <p:nvPr/>
        </p:nvGraphicFramePr>
        <p:xfrm>
          <a:off x="2875464" y="2544251"/>
          <a:ext cx="18633072" cy="866776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279281"/>
                <a:gridCol w="9353790"/>
              </a:tblGrid>
              <a:tr h="1619520">
                <a:tc>
                  <a:txBody>
                    <a:bodyPr/>
                    <a:lstStyle/>
                    <a:p>
                      <a:pPr defTabSz="914400">
                        <a:defRPr b="1" sz="3600">
                          <a:solidFill>
                            <a:srgbClr val="D1D1FA"/>
                          </a:solidFill>
                        </a:defRPr>
                      </a:pPr>
                      <a:r>
                        <a:rPr sz="4800"/>
                        <a:t>✅ </a:t>
                      </a:r>
                      <a:r>
                        <a:t>Integrated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3600">
                          <a:solidFill>
                            <a:srgbClr val="D1D1FA"/>
                          </a:solidFill>
                        </a:defRPr>
                      </a:pPr>
                      <a:r>
                        <a:rPr sz="4800"/>
                        <a:t>🛠️</a:t>
                      </a:r>
                      <a:r>
                        <a:t> WIP || Coming soon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7048241">
                <a:tc>
                  <a:txBody>
                    <a:bodyPr/>
                    <a:lstStyle/>
                    <a:p>
                      <a:pPr lvl="1" marL="1066800" indent="-457200" algn="l" defTabSz="914400">
                        <a:lnSpc>
                          <a:spcPct val="150000"/>
                        </a:lnSpc>
                        <a:buSzPct val="123000"/>
                        <a:buChar char="‣"/>
                        <a:defRPr sz="3600">
                          <a:solidFill>
                            <a:srgbClr val="D1D1FA"/>
                          </a:solidFill>
                        </a:defRPr>
                      </a:pPr>
                      <a:r>
                        <a:t>24 Foundry projects</a:t>
                      </a:r>
                    </a:p>
                    <a:p>
                      <a:pPr lvl="1" marL="1066800" indent="-457200" algn="l" defTabSz="914400">
                        <a:lnSpc>
                          <a:spcPct val="150000"/>
                        </a:lnSpc>
                        <a:buSzPct val="123000"/>
                        <a:buChar char="‣"/>
                        <a:defRPr sz="3600">
                          <a:solidFill>
                            <a:srgbClr val="D1D1FA"/>
                          </a:solidFill>
                        </a:defRPr>
                      </a:pPr>
                      <a:r>
                        <a:t>4 Hardhat projects</a:t>
                      </a:r>
                    </a:p>
                    <a:p>
                      <a:pPr lvl="1" marL="1066800" indent="-457200" algn="l" defTabSz="914400">
                        <a:lnSpc>
                          <a:spcPct val="150000"/>
                        </a:lnSpc>
                        <a:buSzPct val="123000"/>
                        <a:buChar char="‣"/>
                        <a:defRPr sz="3600">
                          <a:solidFill>
                            <a:srgbClr val="D1D1FA"/>
                          </a:solidFill>
                        </a:defRPr>
                      </a:pPr>
                      <a:r>
                        <a:t>Upstream Solidity tests</a:t>
                      </a:r>
                    </a:p>
                    <a:p>
                      <a:pPr lvl="1" marL="1066800" indent="-457200" algn="l" defTabSz="914400">
                        <a:lnSpc>
                          <a:spcPct val="150000"/>
                        </a:lnSpc>
                        <a:buSzPct val="123000"/>
                        <a:buChar char="‣"/>
                        <a:defRPr sz="3600">
                          <a:solidFill>
                            <a:srgbClr val="D1D1FA"/>
                          </a:solidFill>
                        </a:defRPr>
                      </a:pPr>
                      <a:r>
                        <a:t>ZKsync VM tests</a:t>
                      </a:r>
                    </a:p>
                    <a:p>
                      <a:pPr lvl="1" marL="1066800" indent="-457200" algn="l" defTabSz="914400">
                        <a:lnSpc>
                          <a:spcPct val="150000"/>
                        </a:lnSpc>
                        <a:buSzPct val="123000"/>
                        <a:buChar char="‣"/>
                        <a:defRPr sz="3600">
                          <a:solidFill>
                            <a:srgbClr val="D1D1FA"/>
                          </a:solidFill>
                        </a:defRPr>
                      </a:pPr>
                      <a:r>
                        <a:t>LLVM unit tests</a:t>
                      </a: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1" marL="1066800" indent="-457200" algn="l" defTabSz="914400">
                        <a:lnSpc>
                          <a:spcPct val="150000"/>
                        </a:lnSpc>
                        <a:buSzPct val="123000"/>
                        <a:buChar char="‣"/>
                        <a:defRPr sz="3600">
                          <a:solidFill>
                            <a:srgbClr val="D1D1FA"/>
                          </a:solidFill>
                        </a:defRPr>
                      </a:pPr>
                      <a:r>
                        <a:t>Fuzzing / bug mining</a:t>
                      </a:r>
                    </a:p>
                    <a:p>
                      <a:pPr lvl="1" marL="1066800" indent="-457200" algn="l" defTabSz="914400">
                        <a:lnSpc>
                          <a:spcPct val="150000"/>
                        </a:lnSpc>
                        <a:buSzPct val="123000"/>
                        <a:buChar char="‣"/>
                        <a:defRPr sz="3600">
                          <a:solidFill>
                            <a:srgbClr val="D1D1FA"/>
                          </a:solidFill>
                        </a:defRPr>
                      </a:pPr>
                      <a:r>
                        <a:t>&gt;90% Code Coverage</a:t>
                      </a:r>
                    </a:p>
                    <a:p>
                      <a:pPr lvl="1" marL="1066800" indent="-457200" algn="l" defTabSz="914400">
                        <a:lnSpc>
                          <a:spcPct val="150000"/>
                        </a:lnSpc>
                        <a:buSzPct val="123000"/>
                        <a:buChar char="‣"/>
                        <a:defRPr sz="3600">
                          <a:solidFill>
                            <a:srgbClr val="D1D1FA"/>
                          </a:solidFill>
                        </a:defRPr>
                      </a:pPr>
                      <a:r>
                        <a:t>Contract Sanctuary</a:t>
                      </a:r>
                    </a:p>
                    <a:p>
                      <a:pPr lvl="1" marL="1066800" indent="-457200" algn="l" defTabSz="914400">
                        <a:lnSpc>
                          <a:spcPct val="150000"/>
                        </a:lnSpc>
                        <a:buSzPct val="123000"/>
                        <a:buChar char="‣"/>
                        <a:defRPr sz="3600">
                          <a:solidFill>
                            <a:srgbClr val="D1D1FA"/>
                          </a:solidFill>
                        </a:defRPr>
                      </a:pPr>
                      <a:r>
                        <a:t>Front-end &amp; back-end audit</a:t>
                      </a: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131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1123" name="Image 1" descr="Image 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4" name="Image 2" descr="Imag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5" name="Image 3" descr="Imag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6" name="Image 4" descr="Imag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7" name="Image 5" descr="Imag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8" name="Image 6" descr="Image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29" name="Image 7" descr="Imag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0" name="Image 8" descr="Imag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Wen solx?"/>
          <p:cNvSpPr txBox="1"/>
          <p:nvPr/>
        </p:nvSpPr>
        <p:spPr>
          <a:xfrm>
            <a:off x="10416946" y="918954"/>
            <a:ext cx="3550108" cy="957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Wen solx?</a:t>
            </a:r>
          </a:p>
        </p:txBody>
      </p:sp>
      <p:sp>
        <p:nvSpPr>
          <p:cNvPr id="1134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35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36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37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38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39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40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41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1142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1143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1144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1145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1146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1147" name="Arrow"/>
          <p:cNvSpPr/>
          <p:nvPr/>
        </p:nvSpPr>
        <p:spPr>
          <a:xfrm rot="16200000">
            <a:off x="20532128" y="11690724"/>
            <a:ext cx="312343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48" name="Nov"/>
          <p:cNvSpPr txBox="1"/>
          <p:nvPr/>
        </p:nvSpPr>
        <p:spPr>
          <a:xfrm rot="18900000">
            <a:off x="20439828" y="11916870"/>
            <a:ext cx="542865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Nov</a:t>
            </a:r>
          </a:p>
        </p:txBody>
      </p:sp>
      <p:graphicFrame>
        <p:nvGraphicFramePr>
          <p:cNvPr id="1149" name="Table 1"/>
          <p:cNvGraphicFramePr/>
          <p:nvPr/>
        </p:nvGraphicFramePr>
        <p:xfrm>
          <a:off x="2875464" y="2544251"/>
          <a:ext cx="18633072" cy="866776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279281"/>
                <a:gridCol w="9353790"/>
              </a:tblGrid>
              <a:tr h="1619520">
                <a:tc>
                  <a:txBody>
                    <a:bodyPr/>
                    <a:lstStyle/>
                    <a:p>
                      <a:pPr defTabSz="914400">
                        <a:defRPr b="1" sz="3600">
                          <a:solidFill>
                            <a:srgbClr val="D1D1FA"/>
                          </a:solidFill>
                        </a:defRPr>
                      </a:pPr>
                      <a:r>
                        <a:rPr sz="4800"/>
                        <a:t>✅ </a:t>
                      </a:r>
                      <a:r>
                        <a:t>Recommended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3600">
                          <a:solidFill>
                            <a:srgbClr val="D1D1FA"/>
                          </a:solidFill>
                        </a:defRPr>
                      </a:pPr>
                      <a:r>
                        <a:rPr sz="4800"/>
                        <a:t>🛠️</a:t>
                      </a:r>
                      <a:r>
                        <a:t> Production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7048241">
                <a:tc>
                  <a:txBody>
                    <a:bodyPr/>
                    <a:lstStyle/>
                    <a:p>
                      <a:pPr lvl="1" marL="1066800" indent="-457200" algn="l" defTabSz="914400">
                        <a:lnSpc>
                          <a:spcPct val="150000"/>
                        </a:lnSpc>
                        <a:buSzPct val="123000"/>
                        <a:buChar char="‣"/>
                        <a:defRPr sz="3600">
                          <a:solidFill>
                            <a:srgbClr val="D1D1FA"/>
                          </a:solidFill>
                        </a:defRPr>
                      </a:pPr>
                      <a:r>
                        <a:t>Fast development (compilation time)</a:t>
                      </a:r>
                    </a:p>
                    <a:p>
                      <a:pPr lvl="1" marL="1066800" indent="-457200" algn="l" defTabSz="914400">
                        <a:lnSpc>
                          <a:spcPct val="150000"/>
                        </a:lnSpc>
                        <a:buSzPct val="123000"/>
                        <a:buChar char="‣"/>
                        <a:defRPr sz="3600">
                          <a:solidFill>
                            <a:srgbClr val="D1D1FA"/>
                          </a:solidFill>
                        </a:defRPr>
                      </a:pPr>
                      <a:r>
                        <a:t>Stack-too-deep annihilation</a:t>
                      </a: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1" marL="1066800" indent="-457200" algn="l" defTabSz="914400">
                        <a:lnSpc>
                          <a:spcPct val="150000"/>
                        </a:lnSpc>
                        <a:buSzPct val="123000"/>
                        <a:buChar char="‣"/>
                        <a:defRPr sz="3600">
                          <a:solidFill>
                            <a:srgbClr val="D1D1FA"/>
                          </a:solidFill>
                        </a:defRPr>
                      </a:pPr>
                      <a:r>
                        <a:t>Non-mission-critical projects</a:t>
                      </a:r>
                    </a:p>
                    <a:p>
                      <a:pPr lvl="1" marL="1066800" indent="-457200" algn="l" defTabSz="914400">
                        <a:lnSpc>
                          <a:spcPct val="150000"/>
                        </a:lnSpc>
                        <a:buSzPct val="123000"/>
                        <a:buChar char="‣"/>
                        <a:defRPr sz="3600">
                          <a:solidFill>
                            <a:srgbClr val="D1D1FA"/>
                          </a:solidFill>
                        </a:defRPr>
                      </a:pPr>
                      <a:r>
                        <a:t>Projects with ~100% test coverage</a:t>
                      </a: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158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1150" name="Image 1" descr="Image 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1" name="Image 2" descr="Imag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2" name="Image 3" descr="Imag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3" name="Image 4" descr="Imag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4" name="Image 5" descr="Imag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5" name="Image 6" descr="Image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6" name="Image 7" descr="Imag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7" name="Image 8" descr="Imag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59" name="🙏 Share your experience"/>
          <p:cNvSpPr txBox="1"/>
          <p:nvPr/>
        </p:nvSpPr>
        <p:spPr>
          <a:xfrm>
            <a:off x="8691524" y="8336890"/>
            <a:ext cx="700095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D1D1FA"/>
                </a:solidFill>
              </a:defRPr>
            </a:lvl1pPr>
          </a:lstStyle>
          <a:p>
            <a:pPr/>
            <a:r>
              <a:t>🙏 Share your experience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background.png" descr="background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7" y="-3513"/>
            <a:ext cx="24373466" cy="13723026"/>
          </a:xfrm>
          <a:prstGeom prst="rect">
            <a:avLst/>
          </a:prstGeom>
          <a:ln w="12700">
            <a:miter lim="400000"/>
          </a:ln>
        </p:spPr>
      </p:pic>
      <p:sp>
        <p:nvSpPr>
          <p:cNvPr id="1162" name="Website: https://solx.zksync.io/…"/>
          <p:cNvSpPr txBox="1"/>
          <p:nvPr/>
        </p:nvSpPr>
        <p:spPr>
          <a:xfrm>
            <a:off x="2079004" y="3913422"/>
            <a:ext cx="5644897" cy="3824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  <a:defRPr sz="3000">
                <a:solidFill>
                  <a:srgbClr val="FFFFFF"/>
                </a:solidFill>
              </a:defRPr>
            </a:pPr>
            <a:r>
              <a:t>Website: </a:t>
            </a:r>
            <a:r>
              <a:rPr u="sng">
                <a:hlinkClick r:id="rId3" invalidUrl="" action="" tgtFrame="" tooltip="" history="1" highlightClick="0" endSnd="0"/>
              </a:rPr>
              <a:t>https://solx.zksync.io/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3000">
                <a:solidFill>
                  <a:srgbClr val="FFFFFF"/>
                </a:solidFill>
              </a:defRPr>
            </a:pPr>
            <a:r>
              <a:t>GitHub: </a:t>
            </a:r>
            <a:r>
              <a:rPr b="1"/>
              <a:t>NomicFoundation/solx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3000">
                <a:solidFill>
                  <a:srgbClr val="FFFFFF"/>
                </a:solidFill>
              </a:defRPr>
            </a:pPr>
            <a:r>
              <a:t>Blog: </a:t>
            </a:r>
            <a:r>
              <a:rPr u="sng">
                <a:hlinkClick r:id="rId4" invalidUrl="" action="" tgtFrame="" tooltip="" history="1" highlightClick="0" endSnd="0"/>
              </a:rPr>
              <a:t>https://zksync.mirror.xyz/</a:t>
            </a:r>
          </a:p>
          <a:p>
            <a:pPr>
              <a:lnSpc>
                <a:spcPct val="100000"/>
              </a:lnSpc>
              <a:spcBef>
                <a:spcPts val="1500"/>
              </a:spcBef>
              <a:defRPr sz="3000">
                <a:solidFill>
                  <a:srgbClr val="FFFFFF"/>
                </a:solidFill>
              </a:defRPr>
            </a:pPr>
            <a:r>
              <a:t>Telegram: </a:t>
            </a:r>
            <a:r>
              <a:rPr b="1"/>
              <a:t>@solx_devs</a:t>
            </a:r>
            <a:endParaRPr b="1"/>
          </a:p>
          <a:p>
            <a:pPr>
              <a:lnSpc>
                <a:spcPct val="100000"/>
              </a:lnSpc>
              <a:spcBef>
                <a:spcPts val="1500"/>
              </a:spcBef>
              <a:defRPr sz="3000">
                <a:solidFill>
                  <a:srgbClr val="FFFFFF"/>
                </a:solidFill>
              </a:defRPr>
            </a:pPr>
            <a:r>
              <a:t>X: </a:t>
            </a:r>
            <a:r>
              <a:rPr b="1"/>
              <a:t>solx_compiler</a:t>
            </a:r>
          </a:p>
        </p:txBody>
      </p:sp>
      <p:sp>
        <p:nvSpPr>
          <p:cNvPr id="1163" name="TRY…"/>
          <p:cNvSpPr txBox="1"/>
          <p:nvPr/>
        </p:nvSpPr>
        <p:spPr>
          <a:xfrm>
            <a:off x="18360879" y="5770880"/>
            <a:ext cx="3528616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1500"/>
              </a:spcBef>
              <a:defRPr sz="5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TRY</a:t>
            </a:r>
          </a:p>
          <a:p>
            <a:pPr algn="ctr">
              <a:spcBef>
                <a:spcPts val="1500"/>
              </a:spcBef>
              <a:defRPr sz="5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{ solx }</a:t>
            </a:r>
          </a:p>
          <a:p>
            <a:pPr algn="ctr">
              <a:spcBef>
                <a:spcPts val="1500"/>
              </a:spcBef>
              <a:defRPr sz="5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NOW</a:t>
            </a:r>
          </a:p>
        </p:txBody>
      </p:sp>
      <p:sp>
        <p:nvSpPr>
          <p:cNvPr id="1164" name="Q&amp;A"/>
          <p:cNvSpPr txBox="1"/>
          <p:nvPr/>
        </p:nvSpPr>
        <p:spPr>
          <a:xfrm>
            <a:off x="10840719" y="6361429"/>
            <a:ext cx="2702561" cy="1577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FFFFFF"/>
                </a:solidFill>
              </a:defRPr>
            </a:lvl1pPr>
          </a:lstStyle>
          <a:p>
            <a:pPr/>
            <a:r>
              <a:t>Q&amp;A</a:t>
            </a:r>
          </a:p>
        </p:txBody>
      </p:sp>
      <p:pic>
        <p:nvPicPr>
          <p:cNvPr id="1165" name="Image 0" descr="Image 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9800000">
            <a:off x="3580243" y="8230443"/>
            <a:ext cx="2642418" cy="2646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al • Problem • Solution • Result"/>
          <p:cNvSpPr txBox="1"/>
          <p:nvPr/>
        </p:nvSpPr>
        <p:spPr>
          <a:xfrm>
            <a:off x="2941776" y="2043458"/>
            <a:ext cx="18466233" cy="60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t>Goal • Problem • </a:t>
            </a:r>
            <a:r>
              <a:rPr b="1" u="sng"/>
              <a:t>Solution</a:t>
            </a:r>
            <a:r>
              <a:t> • Result</a:t>
            </a:r>
          </a:p>
        </p:txBody>
      </p:sp>
      <p:sp>
        <p:nvSpPr>
          <p:cNvPr id="250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1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2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3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4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5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6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7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258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259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260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261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262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263" name="Arrow"/>
          <p:cNvSpPr/>
          <p:nvPr/>
        </p:nvSpPr>
        <p:spPr>
          <a:xfrm rot="16200000">
            <a:off x="3606261" y="11703612"/>
            <a:ext cx="312344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4" name="Jan"/>
          <p:cNvSpPr txBox="1"/>
          <p:nvPr/>
        </p:nvSpPr>
        <p:spPr>
          <a:xfrm rot="18900000">
            <a:off x="3593180" y="11929946"/>
            <a:ext cx="542865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Jan</a:t>
            </a:r>
          </a:p>
        </p:txBody>
      </p:sp>
      <p:sp>
        <p:nvSpPr>
          <p:cNvPr id="265" name="Phase 1 - Multi-target Support"/>
          <p:cNvSpPr txBox="1"/>
          <p:nvPr/>
        </p:nvSpPr>
        <p:spPr>
          <a:xfrm>
            <a:off x="7001764" y="878690"/>
            <a:ext cx="10380473" cy="957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Phase 1 - Multi-target Support</a:t>
            </a:r>
          </a:p>
        </p:txBody>
      </p:sp>
      <p:sp>
        <p:nvSpPr>
          <p:cNvPr id="266" name="Don’t Implement. Reuse!"/>
          <p:cNvSpPr txBox="1"/>
          <p:nvPr/>
        </p:nvSpPr>
        <p:spPr>
          <a:xfrm>
            <a:off x="8769105" y="4133953"/>
            <a:ext cx="684579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40000"/>
              </a:lnSpc>
              <a:defRPr>
                <a:solidFill>
                  <a:srgbClr val="D1D1FA"/>
                </a:solidFill>
              </a:defRPr>
            </a:lvl1pPr>
          </a:lstStyle>
          <a:p>
            <a:pPr/>
            <a:r>
              <a:t>Don’t Implement. Reuse!</a:t>
            </a:r>
          </a:p>
        </p:txBody>
      </p:sp>
      <p:sp>
        <p:nvSpPr>
          <p:cNvPr id="267" name="Line"/>
          <p:cNvSpPr/>
          <p:nvPr/>
        </p:nvSpPr>
        <p:spPr>
          <a:xfrm flipV="1">
            <a:off x="7539715" y="5926361"/>
            <a:ext cx="1" cy="1833463"/>
          </a:xfrm>
          <a:prstGeom prst="line">
            <a:avLst/>
          </a:prstGeom>
          <a:ln w="25400">
            <a:solidFill>
              <a:srgbClr val="D1D1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8" name="Line"/>
          <p:cNvSpPr/>
          <p:nvPr/>
        </p:nvSpPr>
        <p:spPr>
          <a:xfrm flipV="1">
            <a:off x="7899638" y="5926361"/>
            <a:ext cx="1" cy="1833464"/>
          </a:xfrm>
          <a:prstGeom prst="line">
            <a:avLst/>
          </a:prstGeom>
          <a:ln w="25400">
            <a:solidFill>
              <a:srgbClr val="D1D1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9" name="Line"/>
          <p:cNvSpPr/>
          <p:nvPr/>
        </p:nvSpPr>
        <p:spPr>
          <a:xfrm flipV="1">
            <a:off x="16808438" y="5926361"/>
            <a:ext cx="1" cy="1833463"/>
          </a:xfrm>
          <a:prstGeom prst="line">
            <a:avLst/>
          </a:prstGeom>
          <a:ln w="25400">
            <a:solidFill>
              <a:srgbClr val="D1D1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0" name="Line"/>
          <p:cNvSpPr/>
          <p:nvPr/>
        </p:nvSpPr>
        <p:spPr>
          <a:xfrm flipV="1">
            <a:off x="17587350" y="5913661"/>
            <a:ext cx="1" cy="1833463"/>
          </a:xfrm>
          <a:prstGeom prst="line">
            <a:avLst/>
          </a:prstGeom>
          <a:ln w="25400">
            <a:solidFill>
              <a:srgbClr val="D1D1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1" name="Line"/>
          <p:cNvSpPr/>
          <p:nvPr/>
        </p:nvSpPr>
        <p:spPr>
          <a:xfrm flipV="1">
            <a:off x="6435785" y="5913661"/>
            <a:ext cx="1" cy="1833463"/>
          </a:xfrm>
          <a:prstGeom prst="line">
            <a:avLst/>
          </a:prstGeom>
          <a:ln w="25400">
            <a:solidFill>
              <a:srgbClr val="D1D1FA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2" name="Rectangle"/>
          <p:cNvSpPr/>
          <p:nvPr/>
        </p:nvSpPr>
        <p:spPr>
          <a:xfrm>
            <a:off x="7900905" y="5913661"/>
            <a:ext cx="8906267" cy="1846163"/>
          </a:xfrm>
          <a:prstGeom prst="rect">
            <a:avLst/>
          </a:prstGeom>
          <a:solidFill>
            <a:srgbClr val="60D937">
              <a:alpha val="4963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3" name="Rectangle"/>
          <p:cNvSpPr/>
          <p:nvPr/>
        </p:nvSpPr>
        <p:spPr>
          <a:xfrm>
            <a:off x="6443152" y="5920011"/>
            <a:ext cx="1083330" cy="1846163"/>
          </a:xfrm>
          <a:prstGeom prst="rect">
            <a:avLst/>
          </a:prstGeom>
          <a:solidFill>
            <a:srgbClr val="60D937">
              <a:alpha val="503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4" name="solc"/>
          <p:cNvSpPr txBox="1"/>
          <p:nvPr/>
        </p:nvSpPr>
        <p:spPr>
          <a:xfrm>
            <a:off x="6399042" y="7711387"/>
            <a:ext cx="75256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>
                <a:solidFill>
                  <a:srgbClr val="D1D1FA"/>
                </a:solidFill>
              </a:defRPr>
            </a:lvl1pPr>
          </a:lstStyle>
          <a:p>
            <a:pPr/>
            <a:r>
              <a:t>solc</a:t>
            </a:r>
          </a:p>
        </p:txBody>
      </p:sp>
      <p:sp>
        <p:nvSpPr>
          <p:cNvPr id="275" name="zksolc"/>
          <p:cNvSpPr txBox="1"/>
          <p:nvPr/>
        </p:nvSpPr>
        <p:spPr>
          <a:xfrm>
            <a:off x="7345273" y="7711387"/>
            <a:ext cx="110873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400">
                <a:solidFill>
                  <a:srgbClr val="D1D1FA"/>
                </a:solidFill>
              </a:defRPr>
            </a:lvl1pPr>
          </a:lstStyle>
          <a:p>
            <a:pPr/>
            <a:r>
              <a:t>zksolc</a:t>
            </a:r>
          </a:p>
        </p:txBody>
      </p:sp>
      <p:sp>
        <p:nvSpPr>
          <p:cNvPr id="276" name="LLVM…"/>
          <p:cNvSpPr txBox="1"/>
          <p:nvPr/>
        </p:nvSpPr>
        <p:spPr>
          <a:xfrm>
            <a:off x="16709246" y="7709229"/>
            <a:ext cx="970554" cy="759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lnSpc>
                <a:spcPct val="10000"/>
              </a:lnSpc>
              <a:spcBef>
                <a:spcPts val="2000"/>
              </a:spcBef>
              <a:defRPr b="1" sz="3600">
                <a:solidFill>
                  <a:srgbClr val="D1D1FA"/>
                </a:solidFill>
              </a:defRPr>
            </a:pPr>
            <a:r>
              <a:rPr sz="2400"/>
              <a:t>LLVM</a:t>
            </a:r>
            <a:endParaRPr sz="2400"/>
          </a:p>
          <a:p>
            <a:pPr algn="ctr">
              <a:lnSpc>
                <a:spcPct val="10000"/>
              </a:lnSpc>
              <a:spcBef>
                <a:spcPts val="2000"/>
              </a:spcBef>
              <a:defRPr b="1" sz="3600">
                <a:solidFill>
                  <a:srgbClr val="D1D1FA"/>
                </a:solidFill>
              </a:defRPr>
            </a:pPr>
            <a:r>
              <a:rPr sz="2400"/>
              <a:t>BE</a:t>
            </a:r>
          </a:p>
        </p:txBody>
      </p:sp>
      <p:sp>
        <p:nvSpPr>
          <p:cNvPr id="277" name="LLVM…"/>
          <p:cNvSpPr txBox="1"/>
          <p:nvPr/>
        </p:nvSpPr>
        <p:spPr>
          <a:xfrm>
            <a:off x="11689615" y="7709229"/>
            <a:ext cx="970555" cy="759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lnSpc>
                <a:spcPct val="10000"/>
              </a:lnSpc>
              <a:spcBef>
                <a:spcPts val="2000"/>
              </a:spcBef>
              <a:defRPr b="1" sz="3600">
                <a:solidFill>
                  <a:srgbClr val="D1D1FA"/>
                </a:solidFill>
              </a:defRPr>
            </a:pPr>
            <a:r>
              <a:rPr sz="2400"/>
              <a:t>LLVM</a:t>
            </a:r>
            <a:endParaRPr sz="2400"/>
          </a:p>
          <a:p>
            <a:pPr algn="ctr">
              <a:lnSpc>
                <a:spcPct val="10000"/>
              </a:lnSpc>
              <a:spcBef>
                <a:spcPts val="2000"/>
              </a:spcBef>
              <a:defRPr b="1" sz="3600">
                <a:solidFill>
                  <a:srgbClr val="D1D1FA"/>
                </a:solidFill>
              </a:defRPr>
            </a:pPr>
            <a:r>
              <a:rPr sz="2400"/>
              <a:t>ME</a:t>
            </a:r>
          </a:p>
        </p:txBody>
      </p:sp>
      <p:sp>
        <p:nvSpPr>
          <p:cNvPr id="278" name="Rectangle"/>
          <p:cNvSpPr/>
          <p:nvPr/>
        </p:nvSpPr>
        <p:spPr>
          <a:xfrm>
            <a:off x="7564035" y="5900961"/>
            <a:ext cx="323449" cy="1846163"/>
          </a:xfrm>
          <a:prstGeom prst="rect">
            <a:avLst/>
          </a:prstGeom>
          <a:solidFill>
            <a:srgbClr val="DA00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9" name="Rectangle"/>
          <p:cNvSpPr/>
          <p:nvPr/>
        </p:nvSpPr>
        <p:spPr>
          <a:xfrm>
            <a:off x="16818240" y="5900961"/>
            <a:ext cx="752566" cy="1846163"/>
          </a:xfrm>
          <a:prstGeom prst="rect">
            <a:avLst/>
          </a:prstGeom>
          <a:solidFill>
            <a:srgbClr val="DA00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0" name="Square"/>
          <p:cNvSpPr/>
          <p:nvPr/>
        </p:nvSpPr>
        <p:spPr>
          <a:xfrm>
            <a:off x="6369654" y="8862465"/>
            <a:ext cx="635001" cy="635001"/>
          </a:xfrm>
          <a:prstGeom prst="rect">
            <a:avLst/>
          </a:prstGeom>
          <a:solidFill>
            <a:srgbClr val="60D937">
              <a:alpha val="4963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1" name="Square"/>
          <p:cNvSpPr/>
          <p:nvPr/>
        </p:nvSpPr>
        <p:spPr>
          <a:xfrm>
            <a:off x="16958485" y="8862465"/>
            <a:ext cx="635001" cy="635001"/>
          </a:xfrm>
          <a:prstGeom prst="rect">
            <a:avLst/>
          </a:prstGeom>
          <a:solidFill>
            <a:srgbClr val="DA000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2" name="Reused / adapted: &gt;95%"/>
          <p:cNvSpPr txBox="1"/>
          <p:nvPr/>
        </p:nvSpPr>
        <p:spPr>
          <a:xfrm>
            <a:off x="7327010" y="8948673"/>
            <a:ext cx="3583757" cy="462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D1D1FA"/>
                </a:solidFill>
              </a:defRPr>
            </a:pPr>
            <a:r>
              <a:t>Reused / adapted: </a:t>
            </a:r>
            <a:r>
              <a:rPr b="1"/>
              <a:t>&gt;95%</a:t>
            </a:r>
          </a:p>
        </p:txBody>
      </p:sp>
      <p:sp>
        <p:nvSpPr>
          <p:cNvPr id="283" name="Implemented: &lt;5%"/>
          <p:cNvSpPr txBox="1"/>
          <p:nvPr/>
        </p:nvSpPr>
        <p:spPr>
          <a:xfrm>
            <a:off x="14026672" y="8948673"/>
            <a:ext cx="2761314" cy="462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D1D1FA"/>
                </a:solidFill>
              </a:defRPr>
            </a:pPr>
            <a:r>
              <a:t>Implemented: </a:t>
            </a:r>
            <a:r>
              <a:rPr b="1"/>
              <a:t>&lt;5%</a:t>
            </a:r>
          </a:p>
        </p:txBody>
      </p:sp>
      <p:sp>
        <p:nvSpPr>
          <p:cNvPr id="284" name="Solidity"/>
          <p:cNvSpPr txBox="1"/>
          <p:nvPr/>
        </p:nvSpPr>
        <p:spPr>
          <a:xfrm>
            <a:off x="6474323" y="6432244"/>
            <a:ext cx="970554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800">
                <a:solidFill>
                  <a:srgbClr val="D1D1FA"/>
                </a:solidFill>
              </a:defRPr>
            </a:lvl1pPr>
          </a:lstStyle>
          <a:p>
            <a:pPr/>
            <a:r>
              <a:t>Solidity</a:t>
            </a:r>
          </a:p>
        </p:txBody>
      </p:sp>
      <p:sp>
        <p:nvSpPr>
          <p:cNvPr id="285" name="Yul"/>
          <p:cNvSpPr txBox="1"/>
          <p:nvPr/>
        </p:nvSpPr>
        <p:spPr>
          <a:xfrm>
            <a:off x="7498047" y="6444944"/>
            <a:ext cx="468126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800">
                <a:solidFill>
                  <a:srgbClr val="D1D1FA"/>
                </a:solidFill>
              </a:defRPr>
            </a:lvl1pPr>
          </a:lstStyle>
          <a:p>
            <a:pPr/>
            <a:r>
              <a:t>Yul</a:t>
            </a:r>
          </a:p>
        </p:txBody>
      </p:sp>
      <p:sp>
        <p:nvSpPr>
          <p:cNvPr id="286" name="LLVM IR"/>
          <p:cNvSpPr txBox="1"/>
          <p:nvPr/>
        </p:nvSpPr>
        <p:spPr>
          <a:xfrm>
            <a:off x="7993943" y="6428960"/>
            <a:ext cx="1155862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800">
                <a:solidFill>
                  <a:srgbClr val="D1D1FA"/>
                </a:solidFill>
              </a:defRPr>
            </a:lvl1pPr>
          </a:lstStyle>
          <a:p>
            <a:pPr/>
            <a:r>
              <a:t>LLVM IR</a:t>
            </a:r>
          </a:p>
        </p:txBody>
      </p:sp>
      <p:sp>
        <p:nvSpPr>
          <p:cNvPr id="287" name="MIR"/>
          <p:cNvSpPr txBox="1"/>
          <p:nvPr/>
        </p:nvSpPr>
        <p:spPr>
          <a:xfrm>
            <a:off x="16797370" y="6444944"/>
            <a:ext cx="1155861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800">
                <a:solidFill>
                  <a:srgbClr val="D1D1FA"/>
                </a:solidFill>
              </a:defRPr>
            </a:lvl1pPr>
          </a:lstStyle>
          <a:p>
            <a:pPr/>
            <a:r>
              <a:t>MIR</a:t>
            </a:r>
          </a:p>
        </p:txBody>
      </p:sp>
      <p:grpSp>
        <p:nvGrpSpPr>
          <p:cNvPr id="296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288" name="Image 1" descr="Image 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9" name="Image 2" descr="Imag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0" name="Image 3" descr="Imag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Image 4" descr="Imag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2" name="Image 5" descr="Imag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Image 6" descr="Image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4" name="Image 7" descr="Imag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5" name="Image 8" descr="Imag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7" name="Line"/>
          <p:cNvSpPr/>
          <p:nvPr/>
        </p:nvSpPr>
        <p:spPr>
          <a:xfrm>
            <a:off x="6432402" y="6830392"/>
            <a:ext cx="11167650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al • Problem • Solution • Result"/>
          <p:cNvSpPr txBox="1"/>
          <p:nvPr/>
        </p:nvSpPr>
        <p:spPr>
          <a:xfrm>
            <a:off x="2933197" y="2043458"/>
            <a:ext cx="18466233" cy="60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t>Goal • Problem • Solution • </a:t>
            </a:r>
            <a:r>
              <a:rPr b="1" u="sng"/>
              <a:t>Result</a:t>
            </a:r>
          </a:p>
        </p:txBody>
      </p:sp>
      <p:sp>
        <p:nvSpPr>
          <p:cNvPr id="300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1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2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3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4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5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6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7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308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309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310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311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312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313" name="Arrow"/>
          <p:cNvSpPr/>
          <p:nvPr/>
        </p:nvSpPr>
        <p:spPr>
          <a:xfrm rot="16200000">
            <a:off x="19018825" y="11618031"/>
            <a:ext cx="461366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71" y="14256"/>
                </a:moveTo>
                <a:lnTo>
                  <a:pt x="10871" y="21600"/>
                </a:lnTo>
                <a:lnTo>
                  <a:pt x="0" y="10800"/>
                </a:lnTo>
                <a:lnTo>
                  <a:pt x="10871" y="0"/>
                </a:lnTo>
                <a:lnTo>
                  <a:pt x="10871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>
              <a:alpha val="7488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4" name="Phase 1 - Multi-target Support"/>
          <p:cNvSpPr txBox="1"/>
          <p:nvPr/>
        </p:nvSpPr>
        <p:spPr>
          <a:xfrm>
            <a:off x="7001764" y="878690"/>
            <a:ext cx="10380473" cy="957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Phase 1 - Multi-target Support</a:t>
            </a:r>
          </a:p>
        </p:txBody>
      </p:sp>
      <p:graphicFrame>
        <p:nvGraphicFramePr>
          <p:cNvPr id="315" name="Table 1"/>
          <p:cNvGraphicFramePr/>
          <p:nvPr/>
        </p:nvGraphicFramePr>
        <p:xfrm>
          <a:off x="2563203" y="3183766"/>
          <a:ext cx="10922001" cy="11176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606936"/>
                <a:gridCol w="9599284"/>
              </a:tblGrid>
              <a:tr h="1270000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D1D1FA"/>
                          </a:solidFill>
                        </a:rPr>
                        <a:t>Great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D1D1FA"/>
                          </a:solidFill>
                        </a:rPr>
                        <a:t>Not so great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27000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D1D1FA"/>
                          </a:solidFill>
                        </a:rPr>
                        <a:t>🎉 Solidity v0.8 on ZKsync VM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D1D1FA"/>
                          </a:solidFill>
                        </a:rPr>
                        <a:t>😿 Solidity v0.8 only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27000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D1D1FA"/>
                          </a:solidFill>
                        </a:rPr>
                        <a:t>✅ solc/Yul ported to LLVM*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D1D1FA"/>
                          </a:solidFill>
                        </a:rPr>
                        <a:t>⚠️ Semantic differences with L1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27000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D1D1FA"/>
                          </a:solidFill>
                        </a:rPr>
                        <a:t>💀 Compiler crashes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27000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D1D1FA"/>
                          </a:solidFill>
                        </a:rPr>
                        <a:t>⏳ Long compilation time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16" name="*Yul to RISC-V for PolkaVM…"/>
          <p:cNvSpPr txBox="1"/>
          <p:nvPr/>
        </p:nvSpPr>
        <p:spPr>
          <a:xfrm>
            <a:off x="16535691" y="10571687"/>
            <a:ext cx="5135804" cy="823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lnSpc>
                <a:spcPct val="10000"/>
              </a:lnSpc>
              <a:spcBef>
                <a:spcPts val="2500"/>
              </a:spcBef>
              <a:defRPr sz="2400">
                <a:solidFill>
                  <a:srgbClr val="D1D1FA"/>
                </a:solidFill>
              </a:defRPr>
            </a:pPr>
            <a:r>
              <a:t>*Yul to RISC-V for PolkaVM</a:t>
            </a:r>
          </a:p>
          <a:p>
            <a:pPr algn="ctr">
              <a:lnSpc>
                <a:spcPct val="30000"/>
              </a:lnSpc>
              <a:spcBef>
                <a:spcPts val="2500"/>
              </a:spcBef>
              <a:defRPr sz="2400">
                <a:solidFill>
                  <a:srgbClr val="D1D1FA"/>
                </a:solidFill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https://github.com/paritytech/revive</a:t>
            </a:r>
          </a:p>
        </p:txBody>
      </p:sp>
      <p:sp>
        <p:nvSpPr>
          <p:cNvPr id="317" name="Arrow"/>
          <p:cNvSpPr/>
          <p:nvPr/>
        </p:nvSpPr>
        <p:spPr>
          <a:xfrm rot="16200000">
            <a:off x="7131147" y="11677836"/>
            <a:ext cx="312344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8" name="May"/>
          <p:cNvSpPr txBox="1"/>
          <p:nvPr/>
        </p:nvSpPr>
        <p:spPr>
          <a:xfrm rot="18900000">
            <a:off x="19003475" y="11929946"/>
            <a:ext cx="542866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May</a:t>
            </a:r>
          </a:p>
        </p:txBody>
      </p:sp>
      <p:grpSp>
        <p:nvGrpSpPr>
          <p:cNvPr id="327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319" name="Image 1" descr="Image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0" name="Image 2" descr="Image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1" name="Image 3" descr="Image 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2" name="Image 4" descr="Imag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3" name="Image 5" descr="Imag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4" name="Image 6" descr="Image 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5" name="Image 7" descr="Image 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6" name="Image 8" descr="Imag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8" name="Jan"/>
          <p:cNvSpPr txBox="1"/>
          <p:nvPr/>
        </p:nvSpPr>
        <p:spPr>
          <a:xfrm rot="18900000">
            <a:off x="7111590" y="11929946"/>
            <a:ext cx="542866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Jan</a:t>
            </a:r>
          </a:p>
        </p:txBody>
      </p:sp>
      <p:pic>
        <p:nvPicPr>
          <p:cNvPr id="329" name="Image 0" descr="Image 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-784240" y="7751330"/>
            <a:ext cx="3495676" cy="1943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1" name="Table 1"/>
          <p:cNvGraphicFramePr/>
          <p:nvPr/>
        </p:nvGraphicFramePr>
        <p:xfrm>
          <a:off x="1954633" y="3173136"/>
          <a:ext cx="20474734" cy="736972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5476541"/>
                <a:gridCol w="14998192"/>
              </a:tblGrid>
              <a:tr h="184243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Scope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/>
                      </a:pPr>
                      <a:r>
                        <a:rPr sz="3600">
                          <a:solidFill>
                            <a:srgbClr val="D1D1FA"/>
                          </a:solidFill>
                        </a:rPr>
                        <a:t>Solidity &lt;0.8 via EVM Assembly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84243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Timeframe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solidFill>
                            <a:srgbClr val="D1D1FA"/>
                          </a:solidFill>
                        </a:rPr>
                        <a:t>~6 months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84243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Headcount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solidFill>
                            <a:srgbClr val="D1D1FA"/>
                          </a:solidFill>
                        </a:rPr>
                        <a:t>1 Front-End Engineer
1 LLVM Engineer 1 Engineer in Test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842431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4000">
                          <a:solidFill>
                            <a:srgbClr val="D1D1FA"/>
                          </a:solidFill>
                        </a:rPr>
                        <a:t>Baseline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600">
                          <a:solidFill>
                            <a:srgbClr val="D1D1FA"/>
                          </a:solidFill>
                        </a:rPr>
                        <a:t>Full Yul pipeline in place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32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3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4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5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6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7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8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9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340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341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342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343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344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345" name="Arrow"/>
          <p:cNvSpPr/>
          <p:nvPr/>
        </p:nvSpPr>
        <p:spPr>
          <a:xfrm rot="16200000">
            <a:off x="7131147" y="11677836"/>
            <a:ext cx="312344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6" name="Jan"/>
          <p:cNvSpPr txBox="1"/>
          <p:nvPr/>
        </p:nvSpPr>
        <p:spPr>
          <a:xfrm rot="18900000">
            <a:off x="7111590" y="11929946"/>
            <a:ext cx="542866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Jan</a:t>
            </a:r>
          </a:p>
        </p:txBody>
      </p:sp>
      <p:sp>
        <p:nvSpPr>
          <p:cNvPr id="347" name="Phase 2 - EVM Assembly Support"/>
          <p:cNvSpPr txBox="1"/>
          <p:nvPr/>
        </p:nvSpPr>
        <p:spPr>
          <a:xfrm>
            <a:off x="6471564" y="878690"/>
            <a:ext cx="11440872" cy="957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Phase 2 - EVM Assembly Support</a:t>
            </a:r>
          </a:p>
        </p:txBody>
      </p:sp>
      <p:grpSp>
        <p:nvGrpSpPr>
          <p:cNvPr id="356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348" name="Image 1" descr="Image 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9" name="Image 2" descr="Imag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0" name="Image 3" descr="Imag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1" name="Image 4" descr="Imag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2" name="Image 5" descr="Imag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3" name="Image 6" descr="Image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4" name="Image 7" descr="Imag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5" name="Image 8" descr="Imag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57" name="Image 0" descr="Image 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21672055" y="6871109"/>
            <a:ext cx="3495676" cy="1943101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Goal • Problem • Solution • Result"/>
          <p:cNvSpPr txBox="1"/>
          <p:nvPr/>
        </p:nvSpPr>
        <p:spPr>
          <a:xfrm>
            <a:off x="2958883" y="2040654"/>
            <a:ext cx="18466234" cy="60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rPr b="1" u="sng"/>
              <a:t>Goal</a:t>
            </a:r>
            <a:r>
              <a:t> • Problem • Solution • 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EVM Assembly is stack-based - LLVM IR is register-based…"/>
          <p:cNvSpPr txBox="1"/>
          <p:nvPr/>
        </p:nvSpPr>
        <p:spPr>
          <a:xfrm>
            <a:off x="2695146" y="3206969"/>
            <a:ext cx="14981572" cy="1277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>
              <a:lnSpc>
                <a:spcPct val="50000"/>
              </a:lnSpc>
              <a:spcBef>
                <a:spcPts val="3600"/>
              </a:spcBef>
              <a:buSzPct val="100000"/>
              <a:buChar char="‣"/>
              <a:defRPr sz="3200">
                <a:solidFill>
                  <a:srgbClr val="D1D1FA"/>
                </a:solidFill>
              </a:defRPr>
            </a:pPr>
            <a:r>
              <a:t>EVM Assembly is stack-based - LLVM IR is register-based</a:t>
            </a:r>
            <a:endParaRPr b="1"/>
          </a:p>
          <a:p>
            <a:pPr marL="457200" indent="-457200">
              <a:lnSpc>
                <a:spcPct val="50000"/>
              </a:lnSpc>
              <a:spcBef>
                <a:spcPts val="3600"/>
              </a:spcBef>
              <a:buSzPct val="100000"/>
              <a:buChar char="‣"/>
              <a:defRPr sz="3200">
                <a:solidFill>
                  <a:srgbClr val="D1D1FA"/>
                </a:solidFill>
              </a:defRPr>
            </a:pPr>
            <a:r>
              <a:t>Obfuscated control flow &amp; call graph</a:t>
            </a:r>
          </a:p>
        </p:txBody>
      </p:sp>
      <p:sp>
        <p:nvSpPr>
          <p:cNvPr id="361" name="Phase 2 - EVM Assembly Support"/>
          <p:cNvSpPr txBox="1"/>
          <p:nvPr/>
        </p:nvSpPr>
        <p:spPr>
          <a:xfrm>
            <a:off x="6471564" y="878690"/>
            <a:ext cx="11440872" cy="957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Phase 2 - EVM Assembly Support</a:t>
            </a:r>
          </a:p>
        </p:txBody>
      </p:sp>
      <p:sp>
        <p:nvSpPr>
          <p:cNvPr id="362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3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4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5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6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7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8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9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370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371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372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373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374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375" name="Arrow"/>
          <p:cNvSpPr/>
          <p:nvPr/>
        </p:nvSpPr>
        <p:spPr>
          <a:xfrm rot="16200000">
            <a:off x="7131147" y="11677836"/>
            <a:ext cx="312344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6" name="Jan"/>
          <p:cNvSpPr txBox="1"/>
          <p:nvPr/>
        </p:nvSpPr>
        <p:spPr>
          <a:xfrm rot="18900000">
            <a:off x="7111590" y="11929946"/>
            <a:ext cx="542866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Jan</a:t>
            </a:r>
          </a:p>
        </p:txBody>
      </p:sp>
      <p:pic>
        <p:nvPicPr>
          <p:cNvPr id="37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36149" y="6826715"/>
            <a:ext cx="7061201" cy="2527301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Arrow"/>
          <p:cNvSpPr/>
          <p:nvPr/>
        </p:nvSpPr>
        <p:spPr>
          <a:xfrm>
            <a:off x="10319756" y="7455365"/>
            <a:ext cx="272377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7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9836" y="5168970"/>
            <a:ext cx="5067301" cy="6121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8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380" name="Image 1" descr="Image 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1" name="Image 2" descr="Image 2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2" name="Image 3" descr="Image 3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3" name="Image 4" descr="Image 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4" name="Image 5" descr="Image 5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5" name="Image 6" descr="Image 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6" name="Image 7" descr="Image 7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7" name="Image 8" descr="Image 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9" name="Goal • Problem • Solution • Result"/>
          <p:cNvSpPr txBox="1"/>
          <p:nvPr/>
        </p:nvSpPr>
        <p:spPr>
          <a:xfrm>
            <a:off x="2958883" y="2040294"/>
            <a:ext cx="18466234" cy="603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t>Goal • </a:t>
            </a:r>
            <a:r>
              <a:rPr b="1" u="sng"/>
              <a:t>Problem</a:t>
            </a:r>
            <a:r>
              <a:t> • Solution • 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2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3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4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5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6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7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8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399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400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401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402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403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404" name="Arrow"/>
          <p:cNvSpPr/>
          <p:nvPr/>
        </p:nvSpPr>
        <p:spPr>
          <a:xfrm rot="16200000">
            <a:off x="7131147" y="11677836"/>
            <a:ext cx="312344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5" name="Jan"/>
          <p:cNvSpPr txBox="1"/>
          <p:nvPr/>
        </p:nvSpPr>
        <p:spPr>
          <a:xfrm rot="18900000">
            <a:off x="7111590" y="11929946"/>
            <a:ext cx="542866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Jan</a:t>
            </a:r>
          </a:p>
        </p:txBody>
      </p:sp>
      <p:sp>
        <p:nvSpPr>
          <p:cNvPr id="406" name="Registerization: mapping onto LLVM IR virtual registers…"/>
          <p:cNvSpPr txBox="1"/>
          <p:nvPr/>
        </p:nvSpPr>
        <p:spPr>
          <a:xfrm>
            <a:off x="2360563" y="3314990"/>
            <a:ext cx="16297401" cy="1277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>
              <a:lnSpc>
                <a:spcPct val="50000"/>
              </a:lnSpc>
              <a:spcBef>
                <a:spcPts val="3600"/>
              </a:spcBef>
              <a:buSzPct val="100000"/>
              <a:buChar char="‣"/>
              <a:defRPr sz="3200">
                <a:solidFill>
                  <a:srgbClr val="D1D1FA"/>
                </a:solidFill>
              </a:defRPr>
            </a:pPr>
            <a:r>
              <a:t>Registerization: mapping onto LLVM IR virtual registers</a:t>
            </a:r>
            <a:endParaRPr b="1"/>
          </a:p>
          <a:p>
            <a:pPr marL="457200" indent="-457200">
              <a:lnSpc>
                <a:spcPct val="50000"/>
              </a:lnSpc>
              <a:spcBef>
                <a:spcPts val="3600"/>
              </a:spcBef>
              <a:buSzPct val="100000"/>
              <a:buChar char="‣"/>
              <a:defRPr sz="3200">
                <a:solidFill>
                  <a:srgbClr val="D1D1FA"/>
                </a:solidFill>
              </a:defRPr>
            </a:pPr>
            <a:r>
              <a:t>Stack analysis to restore control flow and call graphs</a:t>
            </a:r>
          </a:p>
        </p:txBody>
      </p:sp>
      <p:pic>
        <p:nvPicPr>
          <p:cNvPr id="40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32706" y="7371508"/>
            <a:ext cx="4016931" cy="1437715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Arrow"/>
          <p:cNvSpPr/>
          <p:nvPr/>
        </p:nvSpPr>
        <p:spPr>
          <a:xfrm>
            <a:off x="5039673" y="7788405"/>
            <a:ext cx="745477" cy="60392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40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9909" y="5105470"/>
            <a:ext cx="11607801" cy="6248401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Arrow"/>
          <p:cNvSpPr/>
          <p:nvPr/>
        </p:nvSpPr>
        <p:spPr>
          <a:xfrm>
            <a:off x="17722470" y="7788405"/>
            <a:ext cx="745477" cy="60392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411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61873" y="6461878"/>
            <a:ext cx="2696126" cy="3256974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Phase 2 - EVM Assembly Support"/>
          <p:cNvSpPr txBox="1"/>
          <p:nvPr/>
        </p:nvSpPr>
        <p:spPr>
          <a:xfrm>
            <a:off x="6471564" y="878690"/>
            <a:ext cx="11440872" cy="957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Phase 2 - EVM Assembly Support</a:t>
            </a:r>
          </a:p>
        </p:txBody>
      </p:sp>
      <p:grpSp>
        <p:nvGrpSpPr>
          <p:cNvPr id="421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413" name="Image 1" descr="Image 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4" name="Image 2" descr="Image 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5" name="Image 3" descr="Image 3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6" name="Image 4" descr="Image 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7" name="Image 5" descr="Image 5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Image 6" descr="Image 6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9" name="Image 7" descr="Image 7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0" name="Image 8" descr="Image 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2" name="Goal • Problem • Solution • Result"/>
          <p:cNvSpPr txBox="1"/>
          <p:nvPr/>
        </p:nvSpPr>
        <p:spPr>
          <a:xfrm>
            <a:off x="2941776" y="2043458"/>
            <a:ext cx="18466233" cy="60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t>Goal • Problem • </a:t>
            </a:r>
            <a:r>
              <a:rPr b="1" u="sng"/>
              <a:t>Solution</a:t>
            </a:r>
            <a:r>
              <a:t> • 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A24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Line"/>
          <p:cNvSpPr/>
          <p:nvPr/>
        </p:nvSpPr>
        <p:spPr>
          <a:xfrm>
            <a:off x="2404192" y="11940999"/>
            <a:ext cx="19575619" cy="1"/>
          </a:xfrm>
          <a:prstGeom prst="line">
            <a:avLst/>
          </a:prstGeom>
          <a:ln w="25400">
            <a:solidFill>
              <a:srgbClr val="D1D1F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5" name="Circle"/>
          <p:cNvSpPr/>
          <p:nvPr/>
        </p:nvSpPr>
        <p:spPr>
          <a:xfrm>
            <a:off x="3308336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6" name="Circle"/>
          <p:cNvSpPr/>
          <p:nvPr/>
        </p:nvSpPr>
        <p:spPr>
          <a:xfrm>
            <a:off x="21079127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7" name="Circle"/>
          <p:cNvSpPr/>
          <p:nvPr/>
        </p:nvSpPr>
        <p:spPr>
          <a:xfrm>
            <a:off x="6858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8" name="Circle"/>
          <p:cNvSpPr/>
          <p:nvPr/>
        </p:nvSpPr>
        <p:spPr>
          <a:xfrm>
            <a:off x="10407663" y="11839399"/>
            <a:ext cx="203201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9" name="Circle"/>
          <p:cNvSpPr/>
          <p:nvPr/>
        </p:nvSpPr>
        <p:spPr>
          <a:xfrm>
            <a:off x="13970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0" name="Circle"/>
          <p:cNvSpPr/>
          <p:nvPr/>
        </p:nvSpPr>
        <p:spPr>
          <a:xfrm>
            <a:off x="17526000" y="11839399"/>
            <a:ext cx="203200" cy="203201"/>
          </a:xfrm>
          <a:prstGeom prst="ellipse">
            <a:avLst/>
          </a:pr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1" name="2021"/>
          <p:cNvSpPr txBox="1"/>
          <p:nvPr/>
        </p:nvSpPr>
        <p:spPr>
          <a:xfrm>
            <a:off x="3138504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432" name="2022"/>
          <p:cNvSpPr txBox="1"/>
          <p:nvPr/>
        </p:nvSpPr>
        <p:spPr>
          <a:xfrm>
            <a:off x="6688167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433" name="2023"/>
          <p:cNvSpPr txBox="1"/>
          <p:nvPr/>
        </p:nvSpPr>
        <p:spPr>
          <a:xfrm>
            <a:off x="10237830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434" name="2024"/>
          <p:cNvSpPr txBox="1"/>
          <p:nvPr/>
        </p:nvSpPr>
        <p:spPr>
          <a:xfrm>
            <a:off x="13800166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435" name="2025"/>
          <p:cNvSpPr txBox="1"/>
          <p:nvPr/>
        </p:nvSpPr>
        <p:spPr>
          <a:xfrm>
            <a:off x="17337158" y="12041288"/>
            <a:ext cx="542866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2025</a:t>
            </a:r>
          </a:p>
        </p:txBody>
      </p:sp>
      <p:sp>
        <p:nvSpPr>
          <p:cNvPr id="436" name="2026"/>
          <p:cNvSpPr txBox="1"/>
          <p:nvPr/>
        </p:nvSpPr>
        <p:spPr>
          <a:xfrm>
            <a:off x="20874149" y="12041288"/>
            <a:ext cx="54286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2026</a:t>
            </a:r>
          </a:p>
        </p:txBody>
      </p:sp>
      <p:sp>
        <p:nvSpPr>
          <p:cNvPr id="437" name="Jul"/>
          <p:cNvSpPr txBox="1"/>
          <p:nvPr/>
        </p:nvSpPr>
        <p:spPr>
          <a:xfrm rot="18900000">
            <a:off x="8876676" y="11904170"/>
            <a:ext cx="542865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1400">
                <a:solidFill>
                  <a:srgbClr val="D1D1FA"/>
                </a:solidFill>
              </a:defRPr>
            </a:lvl1pPr>
          </a:lstStyle>
          <a:p>
            <a:pPr/>
            <a:r>
              <a:t>Jul</a:t>
            </a:r>
          </a:p>
        </p:txBody>
      </p:sp>
      <p:graphicFrame>
        <p:nvGraphicFramePr>
          <p:cNvPr id="438" name="Table 1"/>
          <p:cNvGraphicFramePr/>
          <p:nvPr/>
        </p:nvGraphicFramePr>
        <p:xfrm>
          <a:off x="2563203" y="3183766"/>
          <a:ext cx="10922001" cy="11176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606936"/>
                <a:gridCol w="9599284"/>
              </a:tblGrid>
              <a:tr h="1270000"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D1D1FA"/>
                          </a:solidFill>
                        </a:rPr>
                        <a:t>Great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200">
                          <a:solidFill>
                            <a:srgbClr val="D1D1FA"/>
                          </a:solidFill>
                        </a:rPr>
                        <a:t>Not so great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27000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D1D1FA"/>
                          </a:solidFill>
                        </a:rPr>
                        <a:t>🎉 Solidity ≥0.4.12 on ZKsync VM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D1D1FA"/>
                          </a:solidFill>
                        </a:rPr>
                        <a:t>🛠️ Extra optimizations needed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322653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D1D1FA"/>
                          </a:solidFill>
                        </a:rPr>
                        <a:t>🧳 solc fork required (~80 branches)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217347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D1D1FA"/>
                          </a:solidFill>
                        </a:rPr>
                        <a:t>☣️ Complex and fragile translation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270000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39" name="Arrow"/>
          <p:cNvSpPr/>
          <p:nvPr/>
        </p:nvSpPr>
        <p:spPr>
          <a:xfrm rot="16200000">
            <a:off x="8921632" y="11690536"/>
            <a:ext cx="312344" cy="203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8" y="14256"/>
                </a:moveTo>
                <a:lnTo>
                  <a:pt x="16058" y="21600"/>
                </a:lnTo>
                <a:lnTo>
                  <a:pt x="0" y="10800"/>
                </a:lnTo>
                <a:lnTo>
                  <a:pt x="16058" y="0"/>
                </a:lnTo>
                <a:lnTo>
                  <a:pt x="1605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D1D1F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D1D1F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0" name="Phase 2 - EVM Assembly Support"/>
          <p:cNvSpPr txBox="1"/>
          <p:nvPr/>
        </p:nvSpPr>
        <p:spPr>
          <a:xfrm>
            <a:off x="6471564" y="878690"/>
            <a:ext cx="11440872" cy="957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600">
                <a:solidFill>
                  <a:srgbClr val="D1D1FA"/>
                </a:solidFill>
              </a:defRPr>
            </a:lvl1pPr>
          </a:lstStyle>
          <a:p>
            <a:pPr/>
            <a:r>
              <a:t>Phase 2 - EVM Assembly Support</a:t>
            </a:r>
          </a:p>
        </p:txBody>
      </p:sp>
      <p:grpSp>
        <p:nvGrpSpPr>
          <p:cNvPr id="449" name="Group"/>
          <p:cNvGrpSpPr/>
          <p:nvPr/>
        </p:nvGrpSpPr>
        <p:grpSpPr>
          <a:xfrm>
            <a:off x="23063817" y="773062"/>
            <a:ext cx="610551" cy="933010"/>
            <a:chOff x="0" y="0"/>
            <a:chExt cx="610550" cy="933008"/>
          </a:xfrm>
        </p:grpSpPr>
        <p:pic>
          <p:nvPicPr>
            <p:cNvPr id="441" name="Image 1" descr="Image 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0766" y="0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2" name="Image 2" descr="Imag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6002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3" name="Image 3" descr="Image 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" y="256716"/>
              <a:ext cx="316405" cy="277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4" name="Image 4" descr="Image 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5" name="Image 5" descr="Imag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379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6" name="Image 6" descr="Image 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48143" y="651279"/>
              <a:ext cx="316406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7" name="Image 7" descr="Imag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4144" y="394565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8" name="Image 8" descr="Imag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94146" y="651279"/>
              <a:ext cx="316405" cy="281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0" name="Image 0" descr="Image 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-784240" y="7751330"/>
            <a:ext cx="3495676" cy="1943101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Goal • Problem • Solution • Result"/>
          <p:cNvSpPr txBox="1"/>
          <p:nvPr/>
        </p:nvSpPr>
        <p:spPr>
          <a:xfrm>
            <a:off x="2933197" y="2043458"/>
            <a:ext cx="18466233" cy="603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sz="3455">
                <a:solidFill>
                  <a:srgbClr val="D1D1FA"/>
                </a:solidFill>
              </a:defRPr>
            </a:pPr>
            <a:r>
              <a:t>Goal • Problem • Solution • </a:t>
            </a:r>
            <a:r>
              <a:rPr b="1" u="sng"/>
              <a:t>Result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